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75" r:id="rId3"/>
    <p:sldId id="276" r:id="rId4"/>
    <p:sldId id="273" r:id="rId5"/>
    <p:sldId id="271" r:id="rId6"/>
    <p:sldId id="277" r:id="rId7"/>
    <p:sldId id="278" r:id="rId8"/>
    <p:sldId id="260" r:id="rId9"/>
    <p:sldId id="27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6" autoAdjust="0"/>
  </p:normalViewPr>
  <p:slideViewPr>
    <p:cSldViewPr>
      <p:cViewPr>
        <p:scale>
          <a:sx n="81" d="100"/>
          <a:sy n="81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E8B39-E7D6-400F-BBE1-16586308C884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968B5-4E29-440D-9854-FC2D7443C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6838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4485-2ACB-4277-A177-7602C49C3D73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5CE5-1D4F-4D1A-83B0-77A99E86E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558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 :</a:t>
            </a:r>
            <a:r>
              <a:rPr lang="fr-FR" baseline="0" dirty="0" smtClean="0"/>
              <a:t> B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 :</a:t>
            </a:r>
            <a:r>
              <a:rPr lang="fr-FR" baseline="0" dirty="0" smtClean="0"/>
              <a:t> B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 :</a:t>
            </a:r>
            <a:r>
              <a:rPr lang="fr-FR" baseline="0" dirty="0" smtClean="0"/>
              <a:t> B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3953-1A23-4F2E-8F61-527B723870C4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4DF-5E6B-4607-90EC-7B092583EF96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7382-4D17-482A-9935-E94756A74D1D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181E-1D06-4851-9C91-237F950C87BE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EA10-8668-471C-B6A5-91234F158F1F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1E9A-735F-49E9-829E-AC23189F39B6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FC9-DD53-49C5-B3B4-844354ED499E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8E9A-29BD-4D98-8062-97064F999A4F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7239-39CA-415E-8171-3CD3DD50FFF9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D253-EFF6-427B-BF67-560AD0226588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6D20-E158-4E2B-A73A-0078886ED7E2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CC05-7679-4535-B356-A0AF9A4C0AA4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827584" y="1772816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altLang="fr-FR" sz="3600" dirty="0" smtClean="0"/>
              <a:t>QUIZ </a:t>
            </a:r>
            <a:r>
              <a:rPr lang="fr-FR" altLang="fr-FR" sz="3600" dirty="0" smtClean="0"/>
              <a:t>8 : </a:t>
            </a:r>
            <a:r>
              <a:rPr lang="fr-FR" altLang="fr-FR" sz="3600" dirty="0" err="1" smtClean="0"/>
              <a:t>Fistula</a:t>
            </a:r>
            <a:r>
              <a:rPr lang="fr-FR" altLang="fr-FR" sz="3600" dirty="0" smtClean="0"/>
              <a:t>-in-Ano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3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1827724"/>
            <a:ext cx="4757742" cy="3744416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fr-FR" sz="2400" smtClean="0"/>
              <a:t>A. Ischioanal fossa are marked in blue</a:t>
            </a:r>
          </a:p>
          <a:p>
            <a:pPr>
              <a:buFont typeface="Arial" charset="0"/>
              <a:buNone/>
              <a:defRPr/>
            </a:pPr>
            <a:r>
              <a:rPr lang="fr-FR" sz="2400" smtClean="0"/>
              <a:t>B. Red arrow points to internal sphincter</a:t>
            </a:r>
          </a:p>
          <a:p>
            <a:pPr>
              <a:buFont typeface="Arial" charset="0"/>
              <a:buNone/>
              <a:defRPr/>
            </a:pPr>
            <a:r>
              <a:rPr lang="fr-FR" sz="2400" smtClean="0"/>
              <a:t>C. Yellow arrow points to internal sphincter</a:t>
            </a:r>
          </a:p>
          <a:p>
            <a:pPr>
              <a:buFont typeface="Arial" charset="0"/>
              <a:buNone/>
              <a:defRPr/>
            </a:pPr>
            <a:r>
              <a:rPr lang="fr-FR" sz="2400" smtClean="0"/>
              <a:t>D. Blue arrow points to puborectalis muscle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/>
          </a:p>
        </p:txBody>
      </p:sp>
      <p:pic>
        <p:nvPicPr>
          <p:cNvPr id="6" name="Image 6" descr="694534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5" t="17352" r="19325" b="8635"/>
          <a:stretch>
            <a:fillRect/>
          </a:stretch>
        </p:blipFill>
        <p:spPr bwMode="auto">
          <a:xfrm>
            <a:off x="5151438" y="1643063"/>
            <a:ext cx="3849687" cy="43576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avec flèche 7"/>
          <p:cNvCxnSpPr/>
          <p:nvPr/>
        </p:nvCxnSpPr>
        <p:spPr>
          <a:xfrm flipV="1">
            <a:off x="6429375" y="4286250"/>
            <a:ext cx="500063" cy="7143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>
            <a:off x="7358063" y="4500563"/>
            <a:ext cx="642937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7358063" y="4857750"/>
            <a:ext cx="571500" cy="21431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Étoile à 5 branches 10"/>
          <p:cNvSpPr/>
          <p:nvPr/>
        </p:nvSpPr>
        <p:spPr>
          <a:xfrm>
            <a:off x="6286500" y="4857750"/>
            <a:ext cx="500063" cy="485775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84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5720" y="1827724"/>
            <a:ext cx="4757742" cy="3744416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fr-FR" sz="2400" dirty="0" smtClean="0"/>
              <a:t>A. </a:t>
            </a:r>
            <a:r>
              <a:rPr lang="fr-FR" sz="2400" dirty="0" err="1" smtClean="0"/>
              <a:t>Ischioanal</a:t>
            </a:r>
            <a:r>
              <a:rPr lang="fr-FR" sz="2400" dirty="0" smtClean="0"/>
              <a:t> </a:t>
            </a:r>
            <a:r>
              <a:rPr lang="fr-FR" sz="2400" dirty="0" err="1" smtClean="0"/>
              <a:t>fossa</a:t>
            </a:r>
            <a:r>
              <a:rPr lang="fr-FR" sz="2400" dirty="0" smtClean="0"/>
              <a:t> are </a:t>
            </a:r>
            <a:r>
              <a:rPr lang="fr-FR" sz="2400" dirty="0" err="1" smtClean="0"/>
              <a:t>marked</a:t>
            </a:r>
            <a:r>
              <a:rPr lang="fr-FR" sz="2400" dirty="0" smtClean="0"/>
              <a:t> in </a:t>
            </a:r>
            <a:r>
              <a:rPr lang="fr-FR" sz="2400" dirty="0" err="1" smtClean="0"/>
              <a:t>blue</a:t>
            </a:r>
            <a:endParaRPr lang="fr-FR" sz="2400" dirty="0" smtClean="0"/>
          </a:p>
          <a:p>
            <a:pPr>
              <a:buFont typeface="Arial" charset="0"/>
              <a:buNone/>
              <a:defRPr/>
            </a:pPr>
            <a:r>
              <a:rPr lang="fr-FR" sz="2400" dirty="0" smtClean="0"/>
              <a:t>B. </a:t>
            </a:r>
            <a:r>
              <a:rPr lang="fr-FR" sz="2400" dirty="0" err="1" smtClean="0"/>
              <a:t>Red</a:t>
            </a:r>
            <a:r>
              <a:rPr lang="fr-FR" sz="2400" dirty="0" smtClean="0"/>
              <a:t> </a:t>
            </a:r>
            <a:r>
              <a:rPr lang="fr-FR" sz="2400" dirty="0" err="1" smtClean="0"/>
              <a:t>arrow</a:t>
            </a:r>
            <a:r>
              <a:rPr lang="fr-FR" sz="2400" dirty="0" smtClean="0"/>
              <a:t> points to </a:t>
            </a:r>
            <a:r>
              <a:rPr lang="fr-FR" sz="2400" dirty="0" err="1" smtClean="0"/>
              <a:t>internal</a:t>
            </a:r>
            <a:r>
              <a:rPr lang="fr-FR" sz="2400" dirty="0" smtClean="0"/>
              <a:t> sphincter</a:t>
            </a:r>
          </a:p>
          <a:p>
            <a:pPr>
              <a:buFont typeface="Arial" charset="0"/>
              <a:buNone/>
              <a:defRPr/>
            </a:pPr>
            <a:r>
              <a:rPr lang="fr-FR" sz="2400" dirty="0" smtClean="0"/>
              <a:t>C. </a:t>
            </a: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 </a:t>
            </a:r>
            <a:r>
              <a:rPr lang="fr-FR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arrow</a:t>
            </a: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points to </a:t>
            </a:r>
            <a:r>
              <a:rPr lang="fr-FR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sphincter</a:t>
            </a:r>
          </a:p>
          <a:p>
            <a:pPr>
              <a:buFont typeface="Arial" charset="0"/>
              <a:buNone/>
              <a:defRPr/>
            </a:pPr>
            <a:r>
              <a:rPr lang="fr-FR" sz="2400" dirty="0" smtClean="0"/>
              <a:t>D. Blue </a:t>
            </a:r>
            <a:r>
              <a:rPr lang="fr-FR" sz="2400" dirty="0" err="1" smtClean="0"/>
              <a:t>arrow</a:t>
            </a:r>
            <a:r>
              <a:rPr lang="fr-FR" sz="2400" dirty="0" smtClean="0"/>
              <a:t> points to </a:t>
            </a:r>
            <a:r>
              <a:rPr lang="fr-FR" sz="2400" dirty="0" err="1" smtClean="0"/>
              <a:t>puborectalis</a:t>
            </a:r>
            <a:r>
              <a:rPr lang="fr-FR" sz="2400" dirty="0" smtClean="0"/>
              <a:t> muscle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/>
          </a:p>
        </p:txBody>
      </p:sp>
      <p:pic>
        <p:nvPicPr>
          <p:cNvPr id="6" name="Image 6" descr="694534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5" t="17352" r="19325" b="8635"/>
          <a:stretch>
            <a:fillRect/>
          </a:stretch>
        </p:blipFill>
        <p:spPr bwMode="auto">
          <a:xfrm>
            <a:off x="5151438" y="1643063"/>
            <a:ext cx="3849687" cy="43576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Étoile à 5 branches 7"/>
          <p:cNvSpPr/>
          <p:nvPr/>
        </p:nvSpPr>
        <p:spPr>
          <a:xfrm>
            <a:off x="6286500" y="4857750"/>
            <a:ext cx="500063" cy="485775"/>
          </a:xfrm>
          <a:prstGeom prst="star5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6429375" y="4286250"/>
            <a:ext cx="500063" cy="7143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7358063" y="4500563"/>
            <a:ext cx="642937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>
            <a:off x="7358063" y="4857750"/>
            <a:ext cx="571500" cy="21431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26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endParaRPr lang="fr-FR" sz="28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Internal</a:t>
            </a:r>
            <a:r>
              <a:rPr lang="fr-FR" dirty="0"/>
              <a:t> anal sphincter continues as far as </a:t>
            </a:r>
            <a:r>
              <a:rPr lang="fr-FR" dirty="0" err="1"/>
              <a:t>external</a:t>
            </a:r>
            <a:r>
              <a:rPr lang="fr-FR" dirty="0"/>
              <a:t> sphincter down the anal canal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Fistula</a:t>
            </a:r>
            <a:r>
              <a:rPr lang="fr-FR" dirty="0"/>
              <a:t>-in </a:t>
            </a:r>
            <a:r>
              <a:rPr lang="fr-FR" dirty="0" err="1"/>
              <a:t>ano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crosses the </a:t>
            </a:r>
            <a:r>
              <a:rPr lang="fr-FR" dirty="0" err="1"/>
              <a:t>external</a:t>
            </a:r>
            <a:r>
              <a:rPr lang="fr-FR" dirty="0"/>
              <a:t> sphincter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transsphincteric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Fistula</a:t>
            </a:r>
            <a:r>
              <a:rPr lang="fr-FR" dirty="0"/>
              <a:t>-in </a:t>
            </a:r>
            <a:r>
              <a:rPr lang="fr-FR" dirty="0" err="1"/>
              <a:t>ano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crosses the </a:t>
            </a:r>
            <a:r>
              <a:rPr lang="fr-FR" dirty="0" err="1"/>
              <a:t>internal</a:t>
            </a:r>
            <a:r>
              <a:rPr lang="fr-FR" dirty="0"/>
              <a:t> sphincter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extrasphincteric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Fistula</a:t>
            </a:r>
            <a:r>
              <a:rPr lang="fr-FR" dirty="0"/>
              <a:t>- in </a:t>
            </a:r>
            <a:r>
              <a:rPr lang="fr-FR" dirty="0" err="1"/>
              <a:t>ano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usually</a:t>
            </a:r>
            <a:r>
              <a:rPr lang="fr-FR" dirty="0"/>
              <a:t> come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dentate</a:t>
            </a:r>
            <a:r>
              <a:rPr lang="fr-FR" dirty="0"/>
              <a:t> line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/>
              <a:t>Best MR </a:t>
            </a:r>
            <a:r>
              <a:rPr lang="fr-FR" dirty="0" err="1"/>
              <a:t>sequence</a:t>
            </a:r>
            <a:r>
              <a:rPr lang="fr-FR" dirty="0"/>
              <a:t> to </a:t>
            </a:r>
            <a:r>
              <a:rPr lang="fr-FR" dirty="0" err="1"/>
              <a:t>differentiate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inflammatory</a:t>
            </a:r>
            <a:r>
              <a:rPr lang="fr-FR" dirty="0"/>
              <a:t> </a:t>
            </a:r>
            <a:r>
              <a:rPr lang="fr-FR" dirty="0" err="1"/>
              <a:t>granuloma</a:t>
            </a:r>
            <a:r>
              <a:rPr lang="fr-FR" dirty="0"/>
              <a:t> and </a:t>
            </a:r>
            <a:r>
              <a:rPr lang="fr-FR" dirty="0" err="1"/>
              <a:t>fistula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STIR-</a:t>
            </a:r>
            <a:r>
              <a:rPr lang="fr-FR" dirty="0" err="1"/>
              <a:t>weighted</a:t>
            </a:r>
            <a:r>
              <a:rPr lang="fr-FR" dirty="0"/>
              <a:t> </a:t>
            </a:r>
            <a:r>
              <a:rPr lang="fr-FR" dirty="0" err="1"/>
              <a:t>sequence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sz="22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043608" y="0"/>
            <a:ext cx="734481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QUIZZ: </a:t>
            </a:r>
            <a:r>
              <a:rPr kumimoji="0" lang="fr-F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Shoulder</a:t>
            </a: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Imaging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35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endParaRPr lang="fr-FR" sz="28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Internal</a:t>
            </a:r>
            <a:r>
              <a:rPr lang="fr-FR" dirty="0"/>
              <a:t> anal sphincter continues as far as </a:t>
            </a:r>
            <a:r>
              <a:rPr lang="fr-FR" dirty="0" err="1"/>
              <a:t>external</a:t>
            </a:r>
            <a:r>
              <a:rPr lang="fr-FR" dirty="0"/>
              <a:t> sphincter down the anal canal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Fistula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crosses the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sphincter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transsphincteric</a:t>
            </a:r>
            <a:endParaRPr lang="fr-F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Fistula</a:t>
            </a:r>
            <a:r>
              <a:rPr lang="fr-FR" dirty="0"/>
              <a:t>-in </a:t>
            </a:r>
            <a:r>
              <a:rPr lang="fr-FR" dirty="0" err="1"/>
              <a:t>ano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crosses the </a:t>
            </a:r>
            <a:r>
              <a:rPr lang="fr-FR" dirty="0" err="1"/>
              <a:t>internal</a:t>
            </a:r>
            <a:r>
              <a:rPr lang="fr-FR" dirty="0"/>
              <a:t> sphincter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</a:t>
            </a:r>
            <a:r>
              <a:rPr lang="fr-FR" dirty="0" err="1"/>
              <a:t>extrasphincteric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Fistula</a:t>
            </a:r>
            <a:r>
              <a:rPr lang="fr-FR" dirty="0"/>
              <a:t>- in </a:t>
            </a:r>
            <a:r>
              <a:rPr lang="fr-FR" dirty="0" err="1"/>
              <a:t>ano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usually</a:t>
            </a:r>
            <a:r>
              <a:rPr lang="fr-FR" dirty="0"/>
              <a:t> come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dentate</a:t>
            </a:r>
            <a:r>
              <a:rPr lang="fr-FR" dirty="0"/>
              <a:t> line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/>
              <a:t>Best MR </a:t>
            </a:r>
            <a:r>
              <a:rPr lang="fr-FR" dirty="0" err="1"/>
              <a:t>sequence</a:t>
            </a:r>
            <a:r>
              <a:rPr lang="fr-FR" dirty="0"/>
              <a:t> to </a:t>
            </a:r>
            <a:r>
              <a:rPr lang="fr-FR" dirty="0" err="1"/>
              <a:t>differentiate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inflammatory</a:t>
            </a:r>
            <a:r>
              <a:rPr lang="fr-FR" dirty="0"/>
              <a:t> </a:t>
            </a:r>
            <a:r>
              <a:rPr lang="fr-FR" dirty="0" err="1"/>
              <a:t>granuloma</a:t>
            </a:r>
            <a:r>
              <a:rPr lang="fr-FR" dirty="0"/>
              <a:t> and </a:t>
            </a:r>
            <a:r>
              <a:rPr lang="fr-FR" dirty="0" err="1"/>
              <a:t>fistula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STIR-</a:t>
            </a:r>
            <a:r>
              <a:rPr lang="fr-FR" dirty="0" err="1"/>
              <a:t>weighted</a:t>
            </a:r>
            <a:r>
              <a:rPr lang="fr-FR" dirty="0"/>
              <a:t> </a:t>
            </a:r>
            <a:r>
              <a:rPr lang="fr-FR" dirty="0" err="1"/>
              <a:t>sequence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sz="22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043608" y="0"/>
            <a:ext cx="734481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QUIZZ: </a:t>
            </a:r>
            <a:r>
              <a:rPr kumimoji="0" lang="fr-FR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Shoulder</a:t>
            </a: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Imaging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39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1406" y="2643181"/>
            <a:ext cx="5543560" cy="2586019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charset="0"/>
              <a:buAutoNum type="alphaUcPeriod"/>
              <a:defRPr/>
            </a:pPr>
            <a:r>
              <a:rPr lang="fr-FR" sz="2400" smtClean="0"/>
              <a:t>The fat is suppressed on this sequence</a:t>
            </a:r>
          </a:p>
          <a:p>
            <a:pPr>
              <a:buFont typeface="Arial" charset="0"/>
              <a:buNone/>
              <a:defRPr/>
            </a:pPr>
            <a:r>
              <a:rPr lang="fr-FR" sz="2400" smtClean="0"/>
              <a:t>B.   The slice is at the level of the anorectal junction</a:t>
            </a:r>
          </a:p>
          <a:p>
            <a:pPr>
              <a:buFont typeface="Arial" charset="0"/>
              <a:buNone/>
              <a:defRPr/>
            </a:pPr>
            <a:r>
              <a:rPr lang="fr-FR" sz="2400" smtClean="0"/>
              <a:t>C. 	There is a transsphincteric fistula</a:t>
            </a:r>
          </a:p>
          <a:p>
            <a:pPr>
              <a:buFont typeface="Arial" charset="0"/>
              <a:buNone/>
              <a:defRPr/>
            </a:pPr>
            <a:r>
              <a:rPr lang="fr-FR" sz="2400" smtClean="0"/>
              <a:t>D. The opening of this fistula is 10 o’clock 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/>
          </a:p>
        </p:txBody>
      </p:sp>
      <p:pic>
        <p:nvPicPr>
          <p:cNvPr id="6" name="Picture 4" descr="G:\fistules jfr 2010\christine topo fistules jfr\transsphinct buonoc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6" t="33440" r="37823" b="12421"/>
          <a:stretch>
            <a:fillRect/>
          </a:stretch>
        </p:blipFill>
        <p:spPr bwMode="auto">
          <a:xfrm>
            <a:off x="5732463" y="1714500"/>
            <a:ext cx="2998787" cy="3643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9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smtClean="0"/>
              <a:t> I Do It  AFIIM -ISRA 2016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1406" y="2643181"/>
            <a:ext cx="5543560" cy="2586019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charset="0"/>
              <a:buAutoNum type="alphaUcPeriod"/>
              <a:defRPr/>
            </a:pP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 </a:t>
            </a:r>
            <a:r>
              <a:rPr lang="fr-FR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suppressed</a:t>
            </a: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fr-FR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fr-F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</a:t>
            </a:r>
            <a:endParaRPr lang="fr-FR" sz="2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r>
              <a:rPr lang="fr-FR" sz="2400" dirty="0" smtClean="0"/>
              <a:t>B.   The slice </a:t>
            </a:r>
            <a:r>
              <a:rPr lang="fr-FR" sz="2400" dirty="0" err="1" smtClean="0"/>
              <a:t>is</a:t>
            </a:r>
            <a:r>
              <a:rPr lang="fr-FR" sz="2400" dirty="0" smtClean="0"/>
              <a:t> at the </a:t>
            </a:r>
            <a:r>
              <a:rPr lang="fr-FR" sz="2400" dirty="0" err="1" smtClean="0"/>
              <a:t>level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anorectal</a:t>
            </a:r>
            <a:r>
              <a:rPr lang="fr-FR" sz="2400" dirty="0" smtClean="0"/>
              <a:t> </a:t>
            </a:r>
            <a:r>
              <a:rPr lang="fr-FR" sz="2400" dirty="0" err="1" smtClean="0"/>
              <a:t>junction</a:t>
            </a:r>
            <a:endParaRPr lang="fr-FR" sz="2400" dirty="0" smtClean="0"/>
          </a:p>
          <a:p>
            <a:pPr>
              <a:buFont typeface="Arial" charset="0"/>
              <a:buNone/>
              <a:defRPr/>
            </a:pPr>
            <a:r>
              <a:rPr lang="fr-FR" sz="2400" dirty="0" smtClean="0"/>
              <a:t>C. 	There </a:t>
            </a:r>
            <a:r>
              <a:rPr lang="fr-FR" sz="2400" dirty="0" err="1" smtClean="0"/>
              <a:t>is</a:t>
            </a:r>
            <a:r>
              <a:rPr lang="fr-FR" sz="2400" dirty="0" smtClean="0"/>
              <a:t> a </a:t>
            </a:r>
            <a:r>
              <a:rPr lang="fr-FR" sz="2400" dirty="0" err="1" smtClean="0"/>
              <a:t>transsphincteric</a:t>
            </a:r>
            <a:r>
              <a:rPr lang="fr-FR" sz="2400" dirty="0" smtClean="0"/>
              <a:t> </a:t>
            </a:r>
            <a:r>
              <a:rPr lang="fr-FR" sz="2400" dirty="0" err="1" smtClean="0"/>
              <a:t>fistula</a:t>
            </a:r>
            <a:endParaRPr lang="fr-FR" sz="2400" dirty="0" smtClean="0"/>
          </a:p>
          <a:p>
            <a:pPr>
              <a:buFont typeface="Arial" charset="0"/>
              <a:buNone/>
              <a:defRPr/>
            </a:pPr>
            <a:r>
              <a:rPr lang="fr-FR" sz="2400" dirty="0" smtClean="0"/>
              <a:t>D. The </a:t>
            </a:r>
            <a:r>
              <a:rPr lang="fr-FR" sz="2400" dirty="0" err="1" smtClean="0"/>
              <a:t>opening</a:t>
            </a:r>
            <a:r>
              <a:rPr lang="fr-FR" sz="2400" dirty="0" smtClean="0"/>
              <a:t> of </a:t>
            </a:r>
            <a:r>
              <a:rPr lang="fr-FR" sz="2400" dirty="0" err="1" smtClean="0"/>
              <a:t>this</a:t>
            </a:r>
            <a:r>
              <a:rPr lang="fr-FR" sz="2400" dirty="0" smtClean="0"/>
              <a:t> </a:t>
            </a:r>
            <a:r>
              <a:rPr lang="fr-FR" sz="2400" dirty="0" err="1" smtClean="0"/>
              <a:t>fistula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10 </a:t>
            </a:r>
            <a:r>
              <a:rPr lang="fr-FR" sz="2400" dirty="0" err="1" smtClean="0"/>
              <a:t>o’clock</a:t>
            </a:r>
            <a:r>
              <a:rPr lang="fr-FR" sz="2400" dirty="0" smtClean="0"/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/>
          </a:p>
        </p:txBody>
      </p:sp>
      <p:pic>
        <p:nvPicPr>
          <p:cNvPr id="6" name="Picture 4" descr="G:\fistules jfr 2010\christine topo fistules jfr\transsphinct buonoco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6" t="33440" r="37823" b="12421"/>
          <a:stretch>
            <a:fillRect/>
          </a:stretch>
        </p:blipFill>
        <p:spPr bwMode="auto">
          <a:xfrm>
            <a:off x="5732463" y="1714500"/>
            <a:ext cx="2998787" cy="3643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631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 </a:t>
            </a:r>
            <a:endParaRPr lang="fr-FR" sz="28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Inserting</a:t>
            </a:r>
            <a:r>
              <a:rPr lang="fr-FR" dirty="0"/>
              <a:t> a probe in the anal canal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identify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performed</a:t>
            </a:r>
            <a:r>
              <a:rPr lang="fr-FR" dirty="0"/>
              <a:t> </a:t>
            </a:r>
            <a:r>
              <a:rPr lang="fr-FR" dirty="0" err="1"/>
              <a:t>whenever</a:t>
            </a:r>
            <a:r>
              <a:rPr lang="fr-FR" dirty="0"/>
              <a:t> possible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/>
              <a:t>Slice </a:t>
            </a:r>
            <a:r>
              <a:rPr lang="fr-FR" dirty="0" err="1"/>
              <a:t>thickness</a:t>
            </a:r>
            <a:r>
              <a:rPr lang="fr-FR" dirty="0"/>
              <a:t> up to 5 mm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for investigation of </a:t>
            </a:r>
            <a:r>
              <a:rPr lang="fr-FR" dirty="0" err="1"/>
              <a:t>fistula</a:t>
            </a:r>
            <a:r>
              <a:rPr lang="fr-FR" dirty="0"/>
              <a:t> in </a:t>
            </a:r>
            <a:r>
              <a:rPr lang="fr-FR" dirty="0" err="1"/>
              <a:t>ano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Pelvic</a:t>
            </a:r>
            <a:r>
              <a:rPr lang="fr-FR" dirty="0"/>
              <a:t> MRI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indicated</a:t>
            </a:r>
            <a:r>
              <a:rPr lang="fr-FR" dirty="0"/>
              <a:t> at first </a:t>
            </a:r>
            <a:r>
              <a:rPr lang="fr-FR" dirty="0" err="1"/>
              <a:t>episode</a:t>
            </a:r>
            <a:r>
              <a:rPr lang="fr-FR" dirty="0"/>
              <a:t> of </a:t>
            </a:r>
            <a:r>
              <a:rPr lang="fr-FR" dirty="0" err="1"/>
              <a:t>fistula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performing</a:t>
            </a:r>
            <a:r>
              <a:rPr lang="fr-FR" dirty="0"/>
              <a:t> a </a:t>
            </a:r>
            <a:r>
              <a:rPr lang="fr-FR" dirty="0" err="1"/>
              <a:t>pelvic</a:t>
            </a:r>
            <a:r>
              <a:rPr lang="fr-FR" dirty="0"/>
              <a:t> MRI for </a:t>
            </a:r>
            <a:r>
              <a:rPr lang="fr-FR" dirty="0" err="1"/>
              <a:t>fistula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important to position the slices </a:t>
            </a:r>
            <a:r>
              <a:rPr lang="fr-FR" dirty="0" err="1"/>
              <a:t>parallel</a:t>
            </a:r>
            <a:r>
              <a:rPr lang="fr-FR" dirty="0"/>
              <a:t> and </a:t>
            </a:r>
            <a:r>
              <a:rPr lang="fr-FR" dirty="0" err="1"/>
              <a:t>perpendicular</a:t>
            </a:r>
            <a:r>
              <a:rPr lang="fr-FR" dirty="0"/>
              <a:t> to the long axis of the anal canal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Endoscopic</a:t>
            </a:r>
            <a:r>
              <a:rPr lang="fr-FR" dirty="0"/>
              <a:t> </a:t>
            </a:r>
            <a:r>
              <a:rPr lang="fr-FR" dirty="0" err="1"/>
              <a:t>ultrasound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at </a:t>
            </a:r>
            <a:r>
              <a:rPr lang="fr-FR" dirty="0" err="1"/>
              <a:t>evaluating</a:t>
            </a:r>
            <a:r>
              <a:rPr lang="fr-FR" dirty="0"/>
              <a:t> </a:t>
            </a:r>
            <a:r>
              <a:rPr lang="fr-FR" dirty="0" err="1"/>
              <a:t>complicated</a:t>
            </a:r>
            <a:r>
              <a:rPr lang="fr-FR" dirty="0"/>
              <a:t> </a:t>
            </a:r>
            <a:r>
              <a:rPr lang="fr-FR" dirty="0" err="1"/>
              <a:t>fistulas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MRI.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28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fr-FR" sz="2800" dirty="0" smtClean="0">
                <a:solidFill>
                  <a:srgbClr val="FFFF00"/>
                </a:solidFill>
              </a:rPr>
              <a:t> </a:t>
            </a:r>
            <a:endParaRPr lang="fr-FR" sz="28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Inserting</a:t>
            </a:r>
            <a:r>
              <a:rPr lang="fr-FR" dirty="0"/>
              <a:t> a probe in the anal canal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identify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performed</a:t>
            </a:r>
            <a:r>
              <a:rPr lang="fr-FR" dirty="0"/>
              <a:t> </a:t>
            </a:r>
            <a:r>
              <a:rPr lang="fr-FR" dirty="0" err="1"/>
              <a:t>whenever</a:t>
            </a:r>
            <a:r>
              <a:rPr lang="fr-FR" dirty="0"/>
              <a:t> possible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/>
              <a:t>Slice </a:t>
            </a:r>
            <a:r>
              <a:rPr lang="fr-FR" dirty="0" err="1"/>
              <a:t>thickness</a:t>
            </a:r>
            <a:r>
              <a:rPr lang="fr-FR" dirty="0"/>
              <a:t> up to 5 mm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for investigation of </a:t>
            </a:r>
            <a:r>
              <a:rPr lang="fr-FR" dirty="0" err="1"/>
              <a:t>fistula</a:t>
            </a:r>
            <a:r>
              <a:rPr lang="fr-FR" dirty="0"/>
              <a:t> in </a:t>
            </a:r>
            <a:r>
              <a:rPr lang="fr-FR" dirty="0" err="1"/>
              <a:t>ano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Pelvic</a:t>
            </a:r>
            <a:r>
              <a:rPr lang="fr-FR" dirty="0"/>
              <a:t> MRI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indicated</a:t>
            </a:r>
            <a:r>
              <a:rPr lang="fr-FR" dirty="0"/>
              <a:t> at first </a:t>
            </a:r>
            <a:r>
              <a:rPr lang="fr-FR" dirty="0" err="1"/>
              <a:t>episode</a:t>
            </a:r>
            <a:r>
              <a:rPr lang="fr-FR" dirty="0"/>
              <a:t> of </a:t>
            </a:r>
            <a:r>
              <a:rPr lang="fr-FR" dirty="0" err="1"/>
              <a:t>fistula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performing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pelvic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MRI for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fistula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important to position the slices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FR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</a:t>
            </a:r>
            <a:r>
              <a:rPr lang="fr-F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long axis of the anal canal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r-FR" dirty="0" err="1"/>
              <a:t>Endoscopic</a:t>
            </a:r>
            <a:r>
              <a:rPr lang="fr-FR" dirty="0"/>
              <a:t> </a:t>
            </a:r>
            <a:r>
              <a:rPr lang="fr-FR" dirty="0" err="1"/>
              <a:t>ultrasound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at </a:t>
            </a:r>
            <a:r>
              <a:rPr lang="fr-FR" dirty="0" err="1"/>
              <a:t>evaluating</a:t>
            </a:r>
            <a:r>
              <a:rPr lang="fr-FR" dirty="0"/>
              <a:t> </a:t>
            </a:r>
            <a:r>
              <a:rPr lang="fr-FR" dirty="0" err="1"/>
              <a:t>complicated</a:t>
            </a:r>
            <a:r>
              <a:rPr lang="fr-FR" dirty="0"/>
              <a:t> </a:t>
            </a:r>
            <a:r>
              <a:rPr lang="fr-FR" dirty="0" err="1"/>
              <a:t>fistulas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MRI.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837855" y="116632"/>
            <a:ext cx="7869560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altLang="fr-FR" dirty="0" smtClean="0"/>
              <a:t>QUIZ 9 : </a:t>
            </a:r>
            <a:r>
              <a:rPr lang="fr-FR" altLang="fr-FR" dirty="0" err="1" smtClean="0"/>
              <a:t>Fistula</a:t>
            </a:r>
            <a:r>
              <a:rPr lang="fr-FR" altLang="fr-FR" dirty="0" smtClean="0"/>
              <a:t>-in-Ano</a:t>
            </a:r>
            <a:endParaRPr lang="fr-FR" sz="5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50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525</Words>
  <Application>Microsoft Office PowerPoint</Application>
  <PresentationFormat>Affichage à l'écran (4:3)</PresentationFormat>
  <Paragraphs>65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</dc:title>
  <dc:creator>utilisateur</dc:creator>
  <cp:lastModifiedBy> </cp:lastModifiedBy>
  <cp:revision>48</cp:revision>
  <dcterms:modified xsi:type="dcterms:W3CDTF">2016-04-29T19:42:36Z</dcterms:modified>
</cp:coreProperties>
</file>