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75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E8B39-E7D6-400F-BBE1-16586308C884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968B5-4E29-440D-9854-FC2D7443CCB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026838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D4485-2ACB-4277-A177-7602C49C3D73}" type="datetimeFigureOut">
              <a:rPr lang="fr-FR" smtClean="0"/>
              <a:pPr/>
              <a:t>29/04/2016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75CE5-1D4F-4D1A-83B0-77A99E86E8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8558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 :</a:t>
            </a:r>
            <a:r>
              <a:rPr lang="fr-FR" baseline="0" dirty="0" smtClean="0"/>
              <a:t> C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Answer</a:t>
            </a:r>
            <a:r>
              <a:rPr lang="fr-FR" dirty="0" smtClean="0"/>
              <a:t>  :</a:t>
            </a:r>
            <a:r>
              <a:rPr lang="fr-FR" baseline="0" dirty="0" smtClean="0"/>
              <a:t> C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617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3953-1A23-4F2E-8F61-527B723870C4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4DF-5E6B-4607-90EC-7B092583EF96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7382-4D17-482A-9935-E94756A74D1D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9181E-1D06-4851-9C91-237F950C87BE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EA10-8668-471C-B6A5-91234F158F1F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51E9A-735F-49E9-829E-AC23189F39B6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9FC9-DD53-49C5-B3B4-844354ED499E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8E9A-29BD-4D98-8062-97064F999A4F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7239-39CA-415E-8171-3CD3DD50FFF9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D253-EFF6-427B-BF67-560AD0226588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A6D20-E158-4E2B-A73A-0078886ED7E2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7CC05-7679-4535-B356-A0AF9A4C0AA4}" type="datetime1">
              <a:rPr lang="fr-FR" smtClean="0"/>
              <a:pPr/>
              <a:t>29/04/2016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Basics Of MRI:How I Do It  AFIIM -ISRA 2015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2016224"/>
            <a:ext cx="8064896" cy="19168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4000" dirty="0" smtClean="0"/>
              <a:t>QUIZ 7: </a:t>
            </a:r>
            <a:r>
              <a:rPr lang="fr-FR" sz="4000" dirty="0"/>
              <a:t>MR </a:t>
            </a:r>
            <a:r>
              <a:rPr lang="fr-FR" sz="4000" dirty="0" err="1"/>
              <a:t>Enterography</a:t>
            </a:r>
            <a:r>
              <a:rPr lang="fr-FR" sz="4000" dirty="0"/>
              <a:t> </a:t>
            </a:r>
            <a:r>
              <a:rPr lang="fr-FR" sz="4000" dirty="0" smtClean="0"/>
              <a:t>Technique</a:t>
            </a:r>
            <a:endParaRPr kumimoji="0" lang="fr-F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88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37444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Axial and coronal FSE T2W sequences without fat saturation (e.g. HASTE and SS-FE) are mandatory.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Axial and coronal SSFP GE sequences without fat saturation are mandatory. 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Axial or coronal T2W or SSFP GE sequences with fat saturation are mandatory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FSE T2W sequences should be performed in 3D 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The maximal slice thickness for FSE T2W and SSFP GE sequences should be at most 5 mm</a:t>
            </a:r>
            <a:endParaRPr lang="fr-FR" dirty="0"/>
          </a:p>
          <a:p>
            <a:pPr marL="0" indent="0">
              <a:buNone/>
            </a:pPr>
            <a:endParaRPr lang="fr-FR" sz="2200" dirty="0" smtClean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15616" y="188640"/>
            <a:ext cx="7344816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600" dirty="0" smtClean="0"/>
              <a:t>QUIZ 7: </a:t>
            </a:r>
            <a:r>
              <a:rPr lang="fr-FR" sz="3600" dirty="0"/>
              <a:t>MR </a:t>
            </a:r>
            <a:r>
              <a:rPr lang="fr-FR" sz="3600" dirty="0" err="1"/>
              <a:t>Enterography</a:t>
            </a:r>
            <a:r>
              <a:rPr lang="fr-FR" sz="3600" dirty="0"/>
              <a:t> </a:t>
            </a:r>
            <a:r>
              <a:rPr lang="fr-FR" sz="3600" dirty="0" smtClean="0"/>
              <a:t>Technique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52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518864" y="1556792"/>
            <a:ext cx="8229600" cy="37444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Axial and coronal FSE T2W sequences without fat saturation (e.g. HASTE and SS-FE) are mandatory.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Axial and coronal SSFP GE sequences without fat saturation are mandatory. 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Axial or coronal T2W or SSFP GE sequences with fat saturation are mandatory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FSE T2W sequences should be performed in 3D </a:t>
            </a:r>
            <a:endParaRPr lang="fr-FR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maximal slice thickness for FSE T2W and SSFP GE sequences should be at most 5 mm</a:t>
            </a:r>
            <a:endParaRPr lang="fr-FR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sz="22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115616" y="188640"/>
            <a:ext cx="7344816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600" dirty="0" smtClean="0"/>
              <a:t>QUIZ 7: </a:t>
            </a:r>
            <a:r>
              <a:rPr lang="fr-FR" sz="3600" dirty="0"/>
              <a:t>MR </a:t>
            </a:r>
            <a:r>
              <a:rPr lang="fr-FR" sz="3600" dirty="0" err="1"/>
              <a:t>Enterography</a:t>
            </a:r>
            <a:r>
              <a:rPr lang="fr-FR" sz="3600" dirty="0"/>
              <a:t> </a:t>
            </a:r>
            <a:r>
              <a:rPr lang="fr-FR" sz="3600" dirty="0" smtClean="0"/>
              <a:t>Technique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67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rohn KB 1"/>
          <p:cNvPicPr>
            <a:picLocks noChangeAspect="1" noChangeArrowheads="1"/>
          </p:cNvPicPr>
          <p:nvPr/>
        </p:nvPicPr>
        <p:blipFill>
          <a:blip r:embed="rId2"/>
          <a:srcRect l="27686" r="26033"/>
          <a:stretch>
            <a:fillRect/>
          </a:stretch>
        </p:blipFill>
        <p:spPr bwMode="auto">
          <a:xfrm>
            <a:off x="4929188" y="1571625"/>
            <a:ext cx="3986212" cy="5018088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42998"/>
              </a:srgbClr>
            </a:outerShdw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214282" y="1988840"/>
            <a:ext cx="4614866" cy="374441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/>
              <a:t>A.  This MR sequence is a T2-weigted MR sequence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/>
              <a:t>B.  It is used for mobility studies (cine) of the small bowel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/>
              <a:t>C. It is a fat-suppressed MR sequence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/>
              <a:t>D.  It is the best sequence to analyze bowel wall edema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dirty="0"/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115616" y="188640"/>
            <a:ext cx="7344816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600" dirty="0" smtClean="0"/>
              <a:t>QUIZ 7: </a:t>
            </a:r>
            <a:r>
              <a:rPr lang="fr-FR" sz="3600" dirty="0"/>
              <a:t>MR </a:t>
            </a:r>
            <a:r>
              <a:rPr lang="fr-FR" sz="3600" dirty="0" err="1"/>
              <a:t>Enterography</a:t>
            </a:r>
            <a:r>
              <a:rPr lang="fr-FR" sz="3600" dirty="0"/>
              <a:t> </a:t>
            </a:r>
            <a:r>
              <a:rPr lang="fr-FR" sz="3600" dirty="0" smtClean="0"/>
              <a:t>Technique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22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rohn KB 3"/>
          <p:cNvPicPr>
            <a:picLocks noChangeAspect="1" noChangeArrowheads="1"/>
          </p:cNvPicPr>
          <p:nvPr/>
        </p:nvPicPr>
        <p:blipFill>
          <a:blip r:embed="rId2"/>
          <a:srcRect l="29340" t="1773" r="27686" b="11702"/>
          <a:stretch>
            <a:fillRect/>
          </a:stretch>
        </p:blipFill>
        <p:spPr bwMode="auto">
          <a:xfrm>
            <a:off x="5076825" y="1916113"/>
            <a:ext cx="3962400" cy="4648200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42998"/>
              </a:srgbClr>
            </a:outerShdw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Basics Of </a:t>
            </a:r>
            <a:r>
              <a:rPr lang="en-US" dirty="0" err="1" smtClean="0">
                <a:solidFill>
                  <a:prstClr val="white">
                    <a:tint val="75000"/>
                  </a:prstClr>
                </a:solidFill>
              </a:rPr>
              <a:t>MRI:How</a:t>
            </a:r>
            <a:r>
              <a:rPr lang="en-US" dirty="0" smtClean="0">
                <a:solidFill>
                  <a:prstClr val="white">
                    <a:tint val="75000"/>
                  </a:prstClr>
                </a:solidFill>
              </a:rPr>
              <a:t> I Do It  AFIIM -ISRA 2016</a:t>
            </a:r>
            <a:endParaRPr lang="fr-BE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988840"/>
            <a:ext cx="4471990" cy="3744416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white"/>
                </a:solidFill>
              </a:rPr>
              <a:t>A. </a:t>
            </a:r>
            <a:r>
              <a:rPr lang="en-US" sz="2400" b="1" i="1" u="sng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sequence is prone  to intraluminal motion-artefacts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white"/>
                </a:solidFill>
              </a:rPr>
              <a:t>B. This sequence is T2-weighted  and thus has a long acquisition time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white"/>
                </a:solidFill>
              </a:rPr>
              <a:t>C. This sequence is the best to analyze mesentery</a:t>
            </a:r>
            <a:endParaRPr lang="en-US" sz="2400" u="sng" dirty="0" smtClean="0">
              <a:solidFill>
                <a:prstClr val="white"/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solidFill>
                  <a:prstClr val="white"/>
                </a:solidFill>
              </a:rPr>
              <a:t>D. Breath hold is mandatory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2200" dirty="0" smtClean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15616" y="188640"/>
            <a:ext cx="7344816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sz="3600" dirty="0" smtClean="0">
                <a:solidFill>
                  <a:prstClr val="white"/>
                </a:solidFill>
              </a:rPr>
              <a:t>QUIZ 7: </a:t>
            </a:r>
            <a:r>
              <a:rPr lang="fr-FR" sz="3600" dirty="0">
                <a:solidFill>
                  <a:prstClr val="white"/>
                </a:solidFill>
              </a:rPr>
              <a:t>MR </a:t>
            </a:r>
            <a:r>
              <a:rPr lang="fr-FR" sz="3600" dirty="0" err="1">
                <a:solidFill>
                  <a:prstClr val="white"/>
                </a:solidFill>
              </a:rPr>
              <a:t>Enterography</a:t>
            </a:r>
            <a:r>
              <a:rPr lang="fr-FR" sz="3600" dirty="0">
                <a:solidFill>
                  <a:prstClr val="white"/>
                </a:solidFill>
              </a:rPr>
              <a:t> </a:t>
            </a:r>
            <a:r>
              <a:rPr lang="fr-FR" sz="3600" dirty="0" smtClean="0">
                <a:solidFill>
                  <a:prstClr val="white"/>
                </a:solidFill>
              </a:rPr>
              <a:t>Technique</a:t>
            </a:r>
            <a:endParaRPr lang="fr-FR" sz="44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115616" y="404664"/>
            <a:ext cx="7344816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altLang="fr-FR" sz="3600" dirty="0" smtClean="0"/>
              <a:t>    QUIZ </a:t>
            </a:r>
            <a:r>
              <a:rPr lang="fr-FR" altLang="fr-FR" sz="3600" dirty="0" smtClean="0"/>
              <a:t>7:</a:t>
            </a:r>
            <a:r>
              <a:rPr lang="fr-FR" sz="4400" dirty="0" smtClean="0"/>
              <a:t> </a:t>
            </a:r>
            <a:r>
              <a:rPr lang="fr-FR" sz="3300" dirty="0"/>
              <a:t>MR </a:t>
            </a:r>
            <a:r>
              <a:rPr lang="fr-FR" sz="3300" dirty="0" err="1"/>
              <a:t>Enterography</a:t>
            </a:r>
            <a:r>
              <a:rPr lang="fr-FR" sz="3300" dirty="0"/>
              <a:t> </a:t>
            </a:r>
            <a:r>
              <a:rPr lang="fr-FR" sz="3300" dirty="0" smtClean="0"/>
              <a:t>Technique</a:t>
            </a:r>
            <a:endParaRPr kumimoji="0" lang="fr-FR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7444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A coronal diffusion-weighted sequence is  recommended.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If performed, diffusion-weighted sequences should not be free breathing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In patients with known or suspected IBD, coronal 3D T1W sequences in both the enteric (45 s) and portal venous phase (70 s) after IV gadolinium are recommended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IV glucagon is the first line spasmolytic agent for MR </a:t>
            </a:r>
            <a:r>
              <a:rPr lang="en-US" dirty="0" err="1"/>
              <a:t>enterography</a:t>
            </a:r>
            <a:endParaRPr lang="en-US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Single dose of </a:t>
            </a:r>
            <a:r>
              <a:rPr lang="en-US" dirty="0" err="1"/>
              <a:t>spasmolytics</a:t>
            </a:r>
            <a:r>
              <a:rPr lang="en-US" dirty="0"/>
              <a:t> before the examination is preferable to split-dose administration before T2W sequences and before contrast-enhanced T1W </a:t>
            </a:r>
          </a:p>
          <a:p>
            <a:pPr>
              <a:defRPr/>
            </a:pPr>
            <a:endParaRPr lang="fr-FR" dirty="0"/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</p:spTree>
    <p:extLst>
      <p:ext uri="{BB962C8B-B14F-4D97-AF65-F5344CB8AC3E}">
        <p14:creationId xmlns:p14="http://schemas.microsoft.com/office/powerpoint/2010/main" val="7968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pic>
        <p:nvPicPr>
          <p:cNvPr id="5" name="Picture 2" descr="C:\Documents and Settings\ASUS-XP\Mes documents\Téléchargements\logo-afi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2799"/>
            <a:ext cx="1443536" cy="91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7444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A coronal diffusion-weighted sequence is  recommended.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If performed, diffusion-weighted sequences should not be free breathing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patients with known or suspected IBD, coronal 3D T1W sequences in both the enteric (45 s) and portal venous phase (70 s) after IV gadolinium are recommended</a:t>
            </a:r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IV glucagon is the first line spasmolytic agent for MR </a:t>
            </a:r>
            <a:r>
              <a:rPr lang="en-US" dirty="0" err="1"/>
              <a:t>enterography</a:t>
            </a:r>
            <a:endParaRPr lang="en-US" dirty="0"/>
          </a:p>
          <a:p>
            <a:pPr marL="514350" indent="-514350">
              <a:buFont typeface="+mj-lt"/>
              <a:buAutoNum type="alphaUcPeriod"/>
              <a:defRPr/>
            </a:pPr>
            <a:r>
              <a:rPr lang="en-US" dirty="0"/>
              <a:t>Single dose of </a:t>
            </a:r>
            <a:r>
              <a:rPr lang="en-US" dirty="0" err="1"/>
              <a:t>spasmolytics</a:t>
            </a:r>
            <a:r>
              <a:rPr lang="en-US" dirty="0"/>
              <a:t> before the examination is preferable to split-dose administration before T2W sequences and before contrast-enhanced T1W </a:t>
            </a:r>
          </a:p>
          <a:p>
            <a:pPr>
              <a:defRPr/>
            </a:pPr>
            <a:endParaRPr lang="fr-FR" dirty="0"/>
          </a:p>
          <a:p>
            <a:pPr marL="457200" indent="-457200">
              <a:buFont typeface="+mj-lt"/>
              <a:buAutoNum type="alphaUcPeriod"/>
            </a:pPr>
            <a:endParaRPr lang="fr-FR" sz="2200" dirty="0" smtClean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15616" y="404664"/>
            <a:ext cx="7344816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fr-FR" altLang="fr-FR" sz="3600" dirty="0" smtClean="0"/>
              <a:t>    QUIZ </a:t>
            </a:r>
            <a:r>
              <a:rPr lang="fr-FR" altLang="fr-FR" sz="3600" dirty="0" smtClean="0"/>
              <a:t>7:</a:t>
            </a:r>
            <a:r>
              <a:rPr lang="fr-FR" sz="4400" dirty="0" smtClean="0"/>
              <a:t> </a:t>
            </a:r>
            <a:r>
              <a:rPr lang="fr-FR" sz="3300" dirty="0"/>
              <a:t>MR </a:t>
            </a:r>
            <a:r>
              <a:rPr lang="fr-FR" sz="3300" dirty="0" err="1"/>
              <a:t>Enterography</a:t>
            </a:r>
            <a:r>
              <a:rPr lang="fr-FR" sz="3300" dirty="0"/>
              <a:t> </a:t>
            </a:r>
            <a:r>
              <a:rPr lang="fr-FR" sz="3300" dirty="0" smtClean="0"/>
              <a:t>Technique</a:t>
            </a:r>
            <a:endParaRPr kumimoji="0" lang="fr-FR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498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rohn KB 3"/>
          <p:cNvPicPr>
            <a:picLocks noChangeAspect="1" noChangeArrowheads="1"/>
          </p:cNvPicPr>
          <p:nvPr/>
        </p:nvPicPr>
        <p:blipFill>
          <a:blip r:embed="rId2"/>
          <a:srcRect l="29340" t="1773" r="27686" b="11702"/>
          <a:stretch>
            <a:fillRect/>
          </a:stretch>
        </p:blipFill>
        <p:spPr bwMode="auto">
          <a:xfrm>
            <a:off x="5076825" y="1916113"/>
            <a:ext cx="3962400" cy="4648200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42998"/>
              </a:srgbClr>
            </a:outerShdw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988840"/>
            <a:ext cx="4471990" cy="3744416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2400" smtClean="0"/>
              <a:t>A. This sequence is prone  to intraluminal motion-artefacts</a:t>
            </a:r>
          </a:p>
          <a:p>
            <a:pPr>
              <a:buFont typeface="Arial" charset="0"/>
              <a:buNone/>
              <a:defRPr/>
            </a:pPr>
            <a:r>
              <a:rPr lang="en-US" sz="2400" smtClean="0"/>
              <a:t>B. This sequence is T2-weighted  and thus has a long acquisition time</a:t>
            </a:r>
          </a:p>
          <a:p>
            <a:pPr>
              <a:buFont typeface="Arial" charset="0"/>
              <a:buNone/>
              <a:defRPr/>
            </a:pPr>
            <a:r>
              <a:rPr lang="en-US" sz="2400" smtClean="0"/>
              <a:t>C. This sequence is the best to analyze mesentery</a:t>
            </a:r>
            <a:endParaRPr lang="en-US" sz="2400" u="sng" smtClean="0"/>
          </a:p>
          <a:p>
            <a:pPr>
              <a:buFont typeface="Arial" charset="0"/>
              <a:buNone/>
              <a:defRPr/>
            </a:pPr>
            <a:r>
              <a:rPr lang="en-US" sz="2400" smtClean="0"/>
              <a:t>D. Breath hold is mandatory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2200" dirty="0" smtClean="0"/>
          </a:p>
        </p:txBody>
      </p:sp>
      <p:sp>
        <p:nvSpPr>
          <p:cNvPr id="7" name="Titr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600" dirty="0" smtClean="0"/>
              <a:t>QUIZ </a:t>
            </a:r>
            <a:r>
              <a:rPr lang="fr-FR" sz="3600" dirty="0" smtClean="0"/>
              <a:t>7: </a:t>
            </a:r>
            <a:r>
              <a:rPr lang="fr-FR" sz="3600" dirty="0"/>
              <a:t>MR </a:t>
            </a:r>
            <a:r>
              <a:rPr lang="fr-FR" sz="3600" dirty="0" err="1"/>
              <a:t>Enterography</a:t>
            </a:r>
            <a:r>
              <a:rPr lang="fr-FR" sz="3600" dirty="0"/>
              <a:t> </a:t>
            </a:r>
            <a:r>
              <a:rPr lang="fr-FR" sz="3600" dirty="0" smtClean="0"/>
              <a:t>Technique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39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rohn KB 3"/>
          <p:cNvPicPr>
            <a:picLocks noChangeAspect="1" noChangeArrowheads="1"/>
          </p:cNvPicPr>
          <p:nvPr/>
        </p:nvPicPr>
        <p:blipFill>
          <a:blip r:embed="rId2"/>
          <a:srcRect l="29340" t="1773" r="27686" b="11702"/>
          <a:stretch>
            <a:fillRect/>
          </a:stretch>
        </p:blipFill>
        <p:spPr bwMode="auto">
          <a:xfrm>
            <a:off x="5076825" y="1916113"/>
            <a:ext cx="3962400" cy="4648200"/>
          </a:xfrm>
          <a:prstGeom prst="rect">
            <a:avLst/>
          </a:prstGeom>
          <a:noFill/>
          <a:ln w="38100" cap="sq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42998"/>
              </a:srgbClr>
            </a:outerShdw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Basics Of </a:t>
            </a:r>
            <a:r>
              <a:rPr lang="en-US" dirty="0" err="1" smtClean="0"/>
              <a:t>MRI:How</a:t>
            </a:r>
            <a:r>
              <a:rPr lang="en-US" dirty="0" smtClean="0"/>
              <a:t> I Do It  AFIIM -ISRA 2016</a:t>
            </a:r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1988840"/>
            <a:ext cx="4471990" cy="3744416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en-US" sz="2400" dirty="0" smtClean="0"/>
              <a:t>A.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sequence is prone  to intraluminal motion-artefacts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/>
              <a:t>B. This sequence is T2-weighted  and thus has a long acquisition time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/>
              <a:t>C. This sequence is the best to analyze mesentery</a:t>
            </a:r>
            <a:endParaRPr lang="en-US" sz="2400" u="sng" dirty="0" smtClean="0"/>
          </a:p>
          <a:p>
            <a:pPr>
              <a:buFont typeface="Arial" charset="0"/>
              <a:buNone/>
              <a:defRPr/>
            </a:pPr>
            <a:r>
              <a:rPr lang="en-US" sz="2400" dirty="0" smtClean="0"/>
              <a:t>D. Breath hold is mandatory</a:t>
            </a:r>
          </a:p>
          <a:p>
            <a:pPr marL="0" indent="0">
              <a:buFont typeface="Arial" pitchFamily="34" charset="0"/>
              <a:buNone/>
              <a:defRPr/>
            </a:pPr>
            <a:endParaRPr lang="fr-FR" sz="2200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115616" y="188640"/>
            <a:ext cx="7344816" cy="12687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3600" dirty="0" smtClean="0"/>
              <a:t>QUIZ 7: </a:t>
            </a:r>
            <a:r>
              <a:rPr lang="fr-FR" sz="3600" dirty="0"/>
              <a:t>MR </a:t>
            </a:r>
            <a:r>
              <a:rPr lang="fr-FR" sz="3600" dirty="0" err="1"/>
              <a:t>Enterography</a:t>
            </a:r>
            <a:r>
              <a:rPr lang="fr-FR" sz="3600" dirty="0"/>
              <a:t> </a:t>
            </a:r>
            <a:r>
              <a:rPr lang="fr-FR" sz="3600" dirty="0" smtClean="0"/>
              <a:t>Technique</a:t>
            </a:r>
            <a:endParaRPr kumimoji="0" lang="fr-F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728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609</Words>
  <Application>Microsoft Office PowerPoint</Application>
  <PresentationFormat>Affichage à l'écran (4:3)</PresentationFormat>
  <Paragraphs>56</Paragraphs>
  <Slides>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QUIZ 7: MR Enterography Technique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</dc:title>
  <dc:creator>utilisateur</dc:creator>
  <cp:lastModifiedBy> </cp:lastModifiedBy>
  <cp:revision>48</cp:revision>
  <dcterms:modified xsi:type="dcterms:W3CDTF">2016-04-29T19:20:13Z</dcterms:modified>
</cp:coreProperties>
</file>