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5" r:id="rId3"/>
    <p:sldId id="276" r:id="rId4"/>
    <p:sldId id="266" r:id="rId5"/>
    <p:sldId id="275" r:id="rId6"/>
    <p:sldId id="277" r:id="rId7"/>
    <p:sldId id="274" r:id="rId8"/>
    <p:sldId id="268" r:id="rId9"/>
    <p:sldId id="273" r:id="rId10"/>
    <p:sldId id="269" r:id="rId11"/>
    <p:sldId id="271" r:id="rId12"/>
    <p:sldId id="272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0" autoAdjust="0"/>
    <p:restoredTop sz="86401" autoAdjust="0"/>
  </p:normalViewPr>
  <p:slideViewPr>
    <p:cSldViewPr>
      <p:cViewPr varScale="1">
        <p:scale>
          <a:sx n="83" d="100"/>
          <a:sy n="83" d="100"/>
        </p:scale>
        <p:origin x="-6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E8B39-E7D6-400F-BBE1-16586308C884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968B5-4E29-440D-9854-FC2D7443C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26838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4485-2ACB-4277-A177-7602C49C3D73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75CE5-1D4F-4D1A-83B0-77A99E86E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558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3953-1A23-4F2E-8F61-527B723870C4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4DF-5E6B-4607-90EC-7B092583EF96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7382-4D17-482A-9935-E94756A74D1D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181E-1D06-4851-9C91-237F950C87BE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EA10-8668-471C-B6A5-91234F158F1F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51E9A-735F-49E9-829E-AC23189F39B6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FC9-DD53-49C5-B3B4-844354ED499E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8E9A-29BD-4D98-8062-97064F999A4F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7239-39CA-415E-8171-3CD3DD50FFF9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D253-EFF6-427B-BF67-560AD0226588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6D20-E158-4E2B-A73A-0078886ED7E2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CC05-7679-4535-B356-A0AF9A4C0AA4}" type="datetime1">
              <a:rPr lang="fr-FR" smtClean="0"/>
              <a:pPr/>
              <a:t>12/05/2015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QUIZ: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-Imaging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pic>
        <p:nvPicPr>
          <p:cNvPr id="6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44" y="5661248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5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Classic case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768954"/>
            <a:ext cx="8257309" cy="936104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3000">
                <a:schemeClr val="bg2"/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19 year-old female with rapidly progressive headaches,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non-pulsatile tinnitus and transient blurred vision:</a:t>
            </a:r>
          </a:p>
          <a:p>
            <a:pPr marL="0" indent="0">
              <a:buFont typeface="Arial" pitchFamily="34" charset="0"/>
              <a:buNone/>
            </a:pPr>
            <a:endParaRPr lang="en-US" sz="1200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t="48820" r="54725" b="5148"/>
          <a:stretch/>
        </p:blipFill>
        <p:spPr>
          <a:xfrm>
            <a:off x="457200" y="4725144"/>
            <a:ext cx="2539848" cy="202151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3" t="29797" r="4417" b="38335"/>
          <a:stretch/>
        </p:blipFill>
        <p:spPr>
          <a:xfrm>
            <a:off x="3075983" y="4725144"/>
            <a:ext cx="2864169" cy="148716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" t="289" r="57179" b="57219"/>
          <a:stretch/>
        </p:blipFill>
        <p:spPr>
          <a:xfrm>
            <a:off x="3059832" y="1809061"/>
            <a:ext cx="3634096" cy="28440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2" t="10519" r="10235" b="63571"/>
          <a:stretch/>
        </p:blipFill>
        <p:spPr>
          <a:xfrm rot="5400000">
            <a:off x="6106909" y="2475015"/>
            <a:ext cx="2844075" cy="151216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7" t="5441" r="61904" b="67416"/>
          <a:stretch/>
        </p:blipFill>
        <p:spPr>
          <a:xfrm>
            <a:off x="6019087" y="4725143"/>
            <a:ext cx="2667713" cy="183405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5" t="52180" r="62783" b="4638"/>
          <a:stretch/>
        </p:blipFill>
        <p:spPr>
          <a:xfrm>
            <a:off x="457200" y="1809061"/>
            <a:ext cx="2519038" cy="284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Classic case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768954"/>
            <a:ext cx="8257309" cy="936104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3000">
                <a:schemeClr val="bg2"/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19 year-old female with rapidly progressive headaches,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non-pulsatile tinnitus and transient blurred vision:</a:t>
            </a:r>
          </a:p>
          <a:p>
            <a:pPr marL="0" indent="0">
              <a:buFont typeface="Arial" pitchFamily="34" charset="0"/>
              <a:buNone/>
            </a:pPr>
            <a:endParaRPr lang="en-US" sz="1200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t="48820" r="54725" b="5148"/>
          <a:stretch/>
        </p:blipFill>
        <p:spPr>
          <a:xfrm>
            <a:off x="457200" y="4725144"/>
            <a:ext cx="2539848" cy="202151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5" t="52180" r="62783" b="4638"/>
          <a:stretch/>
        </p:blipFill>
        <p:spPr>
          <a:xfrm>
            <a:off x="457200" y="1809061"/>
            <a:ext cx="2519038" cy="2844075"/>
          </a:xfrm>
          <a:prstGeom prst="rect">
            <a:avLst/>
          </a:prstGeom>
        </p:spPr>
      </p:pic>
      <p:sp>
        <p:nvSpPr>
          <p:cNvPr id="12" name="Espace réservé du contenu 2"/>
          <p:cNvSpPr txBox="1">
            <a:spLocks/>
          </p:cNvSpPr>
          <p:nvPr/>
        </p:nvSpPr>
        <p:spPr>
          <a:xfrm>
            <a:off x="3124200" y="1809060"/>
            <a:ext cx="5562600" cy="4356244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Normal veins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Bilateral lateral sinuses short thrombi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Right lateral sinus thrombosis + Left lateral sinus hypoplasia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Artifacts from slow flow in both lateral sinuses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fr-FR" sz="2400" b="1" dirty="0" err="1" smtClean="0"/>
              <a:t>Idiopathic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intracranial</a:t>
            </a:r>
            <a:r>
              <a:rPr lang="fr-FR" sz="2400" b="1" dirty="0" smtClean="0"/>
              <a:t> hypertension (IIH)</a:t>
            </a:r>
            <a:endParaRPr lang="fr-FR" sz="2400" dirty="0" smtClean="0"/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37168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Classic case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768954"/>
            <a:ext cx="8257309" cy="936104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3000">
                <a:schemeClr val="bg2"/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19 year-old female with rapidly progressive headaches,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non-pulsatile tinnitus and transient blurred vision:</a:t>
            </a:r>
          </a:p>
          <a:p>
            <a:pPr marL="0" indent="0">
              <a:buFont typeface="Arial" pitchFamily="34" charset="0"/>
              <a:buNone/>
            </a:pPr>
            <a:endParaRPr lang="en-US" sz="1200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t="48820" r="54725" b="5148"/>
          <a:stretch/>
        </p:blipFill>
        <p:spPr>
          <a:xfrm>
            <a:off x="457200" y="4725144"/>
            <a:ext cx="2539848" cy="202151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5" t="52180" r="62783" b="4638"/>
          <a:stretch/>
        </p:blipFill>
        <p:spPr>
          <a:xfrm>
            <a:off x="457200" y="1809061"/>
            <a:ext cx="2519038" cy="2844075"/>
          </a:xfrm>
          <a:prstGeom prst="rect">
            <a:avLst/>
          </a:prstGeom>
        </p:spPr>
      </p:pic>
      <p:sp>
        <p:nvSpPr>
          <p:cNvPr id="12" name="Espace réservé du contenu 2"/>
          <p:cNvSpPr txBox="1">
            <a:spLocks/>
          </p:cNvSpPr>
          <p:nvPr/>
        </p:nvSpPr>
        <p:spPr>
          <a:xfrm>
            <a:off x="3124200" y="1809060"/>
            <a:ext cx="5562600" cy="4356244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Normal veins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Bilateral lateral sinuses short thrombi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Right lateral sinus thrombosis + Left lateral sinus hypoplasia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Artifacts from slow flow in both lateral sinuses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fr-FR" sz="2400" b="1" dirty="0" err="1" smtClean="0">
                <a:solidFill>
                  <a:srgbClr val="FFFF00"/>
                </a:solidFill>
              </a:rPr>
              <a:t>Idiopathic</a:t>
            </a:r>
            <a:r>
              <a:rPr lang="fr-FR" sz="2400" b="1" dirty="0" smtClean="0">
                <a:solidFill>
                  <a:srgbClr val="FFFF00"/>
                </a:solidFill>
              </a:rPr>
              <a:t> </a:t>
            </a:r>
            <a:r>
              <a:rPr lang="fr-FR" sz="2400" b="1" dirty="0" err="1" smtClean="0">
                <a:solidFill>
                  <a:srgbClr val="FFFF00"/>
                </a:solidFill>
              </a:rPr>
              <a:t>intracranial</a:t>
            </a:r>
            <a:r>
              <a:rPr lang="fr-FR" sz="2400" b="1" dirty="0" smtClean="0">
                <a:solidFill>
                  <a:srgbClr val="FFFF00"/>
                </a:solidFill>
              </a:rPr>
              <a:t> hypertension (IIH)</a:t>
            </a:r>
            <a:endParaRPr lang="fr-FR" sz="24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28055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Classic case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48" t="33065" r="12293" b="40565"/>
          <a:stretch/>
        </p:blipFill>
        <p:spPr>
          <a:xfrm>
            <a:off x="4986683" y="3560847"/>
            <a:ext cx="3700117" cy="246044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2" t="10519" r="5113" b="63571"/>
          <a:stretch/>
        </p:blipFill>
        <p:spPr>
          <a:xfrm>
            <a:off x="4986683" y="1819897"/>
            <a:ext cx="3700117" cy="168918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5" t="70627" r="62783" b="8399"/>
          <a:stretch/>
        </p:blipFill>
        <p:spPr>
          <a:xfrm>
            <a:off x="457199" y="1824732"/>
            <a:ext cx="4455243" cy="24432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60" t="64156" r="3928" b="9934"/>
          <a:stretch/>
        </p:blipFill>
        <p:spPr>
          <a:xfrm>
            <a:off x="446855" y="4314962"/>
            <a:ext cx="4465587" cy="1705042"/>
          </a:xfrm>
          <a:prstGeom prst="rect">
            <a:avLst/>
          </a:prstGeom>
        </p:spPr>
      </p:pic>
      <p:sp>
        <p:nvSpPr>
          <p:cNvPr id="13" name="Espace réservé du contenu 2"/>
          <p:cNvSpPr txBox="1">
            <a:spLocks/>
          </p:cNvSpPr>
          <p:nvPr/>
        </p:nvSpPr>
        <p:spPr>
          <a:xfrm>
            <a:off x="457200" y="768954"/>
            <a:ext cx="8257309" cy="936104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3000">
                <a:schemeClr val="bg2"/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19 year-old female with rapidly progressive headaches,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non-pulsatile tinnitus and transient blurred vision:</a:t>
            </a:r>
          </a:p>
          <a:p>
            <a:pPr marL="0" indent="0">
              <a:buFont typeface="Arial" pitchFamily="34" charset="0"/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5070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How I do ?...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5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Headaches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556792"/>
            <a:ext cx="8229600" cy="4680520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45 year-old female with mild chronic headaches, evolving for more than 5 years, becoming more frequent :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700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The likelihood of having a significant finding is more than 50%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A quick protocol with only one 3D FLAIR sequence is enough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The finding of more than 9 T2 high signal intensity in that settings would raise concern for a multiple sclerosis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Venous thrombosis should be ruled out with Contrast-enhanced MR angiography or Non-contrast MRV + SWI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Arterial MR angiography is mandatory to rule out an aneurysm</a:t>
            </a:r>
          </a:p>
          <a:p>
            <a:endParaRPr lang="fr-FR" sz="2400" dirty="0" smtClean="0"/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36388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How I do ?...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5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Headaches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556792"/>
            <a:ext cx="8229600" cy="4680520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45 year-old female with mild chronic headaches, evolving for more than 5 years, becoming more frequent :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700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The likelihood of having a significant finding is more than 50%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A quick protocol with only one 3D FLAIR sequence is enough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The finding of more than 9 T2 high signal intensity in that settings would raise concern for a multiple sclerosis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FF00"/>
                </a:solidFill>
              </a:rPr>
              <a:t>Venous thrombosis should be ruled out with Contrast-enhanced MR angiography or Non-contrast MRV + SWI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Arterial MR angiography is mandatory to rule out an aneurysm</a:t>
            </a:r>
          </a:p>
          <a:p>
            <a:endParaRPr lang="fr-FR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fr-FR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 Hearing loss and dizziness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556792"/>
            <a:ext cx="8229600" cy="4680520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53 year-old female with acute dizziness since 2 days :</a:t>
            </a:r>
          </a:p>
          <a:p>
            <a:pPr marL="0" indent="0">
              <a:buFont typeface="Arial" pitchFamily="34" charset="0"/>
              <a:buNone/>
            </a:pPr>
            <a:endParaRPr lang="en-US" sz="1700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The likelihood of having a significant finding is more than 50%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A quick protocol with only one 3D T2 </a:t>
            </a:r>
            <a:r>
              <a:rPr lang="en-US" sz="2400" b="1" dirty="0" err="1" smtClean="0"/>
              <a:t>cisternographic</a:t>
            </a:r>
            <a:r>
              <a:rPr lang="en-US" sz="2400" b="1" dirty="0" smtClean="0"/>
              <a:t> sequence on IAC is enough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The symptoms are not compatible with a vestibular </a:t>
            </a:r>
            <a:r>
              <a:rPr lang="en-US" sz="2400" b="1" dirty="0" err="1" smtClean="0"/>
              <a:t>schwannoma</a:t>
            </a:r>
            <a:endParaRPr lang="en-US" sz="24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The symptoms are highly suggestive of a vestibular </a:t>
            </a:r>
            <a:r>
              <a:rPr lang="en-US" sz="2400" b="1" dirty="0" err="1" smtClean="0"/>
              <a:t>schwannoma</a:t>
            </a:r>
            <a:endParaRPr lang="en-US" sz="24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The MR protocol should include both FLAIR and diffusion imaging of the entire brain, in addition to IAC sequences</a:t>
            </a:r>
          </a:p>
          <a:p>
            <a:endParaRPr lang="fr-FR" sz="2400" dirty="0" smtClean="0"/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18867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 Hearing loss and dizziness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556792"/>
            <a:ext cx="8229600" cy="4680520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53 year-old female with acute dizziness since 2 days :</a:t>
            </a:r>
          </a:p>
          <a:p>
            <a:pPr marL="0" indent="0">
              <a:buFont typeface="Arial" pitchFamily="34" charset="0"/>
              <a:buNone/>
            </a:pPr>
            <a:endParaRPr lang="en-US" sz="1700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The likelihood of having a significant finding is more than 50%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A quick protocol with only one 3D T2 </a:t>
            </a:r>
            <a:r>
              <a:rPr lang="en-US" sz="2400" b="1" dirty="0" err="1" smtClean="0">
                <a:solidFill>
                  <a:srgbClr val="FF0000"/>
                </a:solidFill>
              </a:rPr>
              <a:t>cisternographic</a:t>
            </a:r>
            <a:r>
              <a:rPr lang="en-US" sz="2400" b="1" dirty="0" smtClean="0">
                <a:solidFill>
                  <a:srgbClr val="FF0000"/>
                </a:solidFill>
              </a:rPr>
              <a:t> sequence on IAC is enough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The symptoms are not compatible with a vestibular </a:t>
            </a:r>
            <a:r>
              <a:rPr lang="en-US" sz="2400" b="1" dirty="0" err="1" smtClean="0">
                <a:solidFill>
                  <a:srgbClr val="FF0000"/>
                </a:solidFill>
              </a:rPr>
              <a:t>schwannoma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The symptoms are highly suggestive of a vestibular </a:t>
            </a:r>
            <a:r>
              <a:rPr lang="en-US" sz="2400" b="1" dirty="0" err="1" smtClean="0">
                <a:solidFill>
                  <a:srgbClr val="FF0000"/>
                </a:solidFill>
              </a:rPr>
              <a:t>schwannoma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FF00"/>
                </a:solidFill>
              </a:rPr>
              <a:t>The MR protocol should include both FLAIR and diffusion imaging of the entire brain, in addition to IAC sequences</a:t>
            </a:r>
          </a:p>
          <a:p>
            <a:endParaRPr lang="fr-FR" sz="2400" dirty="0" smtClean="0"/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11821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 loss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556792"/>
            <a:ext cx="8229600" cy="4680520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84 year-old male with progressive onset of dementia. No significant past history.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All but one of the following sequence are useful:</a:t>
            </a:r>
          </a:p>
          <a:p>
            <a:pPr marL="0" indent="0">
              <a:buFont typeface="Arial" pitchFamily="34" charset="0"/>
              <a:buNone/>
            </a:pPr>
            <a:endParaRPr lang="en-US" sz="1700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3D T1 post-gadolinium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3D gradient-echo T1 without gadolinium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High-resolution T2 / IR slices (or reconstructions from 3D T1) Coronal oblique perpendicular to the hippocampi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FLAIR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Diffusion and T2 gradient echo</a:t>
            </a:r>
          </a:p>
          <a:p>
            <a:endParaRPr lang="fr-FR" sz="2400" dirty="0" smtClean="0"/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75913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 loss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556792"/>
            <a:ext cx="8229600" cy="4680520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84 year-old male with progressive onset of dementia. No significant past history.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All but one of the following sequence are useful:</a:t>
            </a:r>
          </a:p>
          <a:p>
            <a:pPr marL="0" indent="0">
              <a:buFont typeface="Arial" pitchFamily="34" charset="0"/>
              <a:buNone/>
            </a:pPr>
            <a:endParaRPr lang="en-US" sz="1700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FF00"/>
                </a:solidFill>
              </a:rPr>
              <a:t>3D T1 post-gadolinium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3D gradient-echo T1 without gadolinium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High-resolution T2 / IR slices (or reconstructions from 3D T1) Coronal oblique perpendicular to the hippocampi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FLAIR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Diffusion and T2 gradient echo</a:t>
            </a:r>
          </a:p>
          <a:p>
            <a:endParaRPr lang="fr-FR" sz="2400" dirty="0" smtClean="0"/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35928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Stroke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46856" y="1556792"/>
            <a:ext cx="8257309" cy="4680520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75 year-old female with acute onset of right hemiplegia and aphasia 3,5 hour ago:</a:t>
            </a:r>
          </a:p>
          <a:p>
            <a:pPr marL="0" indent="0">
              <a:buFont typeface="Arial" pitchFamily="34" charset="0"/>
              <a:buNone/>
            </a:pPr>
            <a:endParaRPr lang="en-US" sz="1200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MR imaging should never be performed in that settings because examination time is usually more than 20 minutes and “time is brain”… Rush to non-contrast CT !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This patient has a 97,41% probability of having an ischemic stroke 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CT perfusion is fully accurate and reproducible to assess the extent of the ischemic core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MR diffusion </a:t>
            </a:r>
            <a:r>
              <a:rPr lang="en-US" sz="2400" b="1" dirty="0"/>
              <a:t>is </a:t>
            </a:r>
            <a:r>
              <a:rPr lang="en-US" sz="2400" b="1" dirty="0" smtClean="0"/>
              <a:t>the most reliable way to </a:t>
            </a:r>
            <a:r>
              <a:rPr lang="en-US" sz="2400" b="1" dirty="0"/>
              <a:t>assess the extent of ischemic core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/>
              <a:t>Concomitant evaluation of intracranial vasculature is not a priority</a:t>
            </a: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36401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Neuroradiology – How I do ?...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Stroke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46856" y="1556792"/>
            <a:ext cx="8257309" cy="4680520"/>
          </a:xfrm>
          <a:prstGeom prst="rect">
            <a:avLst/>
          </a:prstGeom>
          <a:gradFill>
            <a:gsLst>
              <a:gs pos="26000">
                <a:schemeClr val="accent1">
                  <a:shade val="51000"/>
                  <a:satMod val="13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75 year-old female with acute onset of right hemiplegia and aphasia 3,5 hour ago:</a:t>
            </a:r>
          </a:p>
          <a:p>
            <a:pPr marL="0" indent="0">
              <a:buFont typeface="Arial" pitchFamily="34" charset="0"/>
              <a:buNone/>
            </a:pPr>
            <a:endParaRPr lang="en-US" sz="1200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MR imaging should never be performed in that settings because examination time is usually more than 20 minutes and “time is brain”… Rush to non-contrast CT !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This patient has a 97,41% probability of having an ischemic stroke 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CT perfusion is fully accurate and reproducible to assess the extent of the ischemic core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FF00"/>
                </a:solidFill>
              </a:rPr>
              <a:t>MR diffusion </a:t>
            </a:r>
            <a:r>
              <a:rPr lang="en-US" sz="2400" b="1" dirty="0">
                <a:solidFill>
                  <a:srgbClr val="FFFF00"/>
                </a:solidFill>
              </a:rPr>
              <a:t>is </a:t>
            </a:r>
            <a:r>
              <a:rPr lang="en-US" sz="2400" b="1" dirty="0" smtClean="0">
                <a:solidFill>
                  <a:srgbClr val="FFFF00"/>
                </a:solidFill>
              </a:rPr>
              <a:t>the most reliable way to </a:t>
            </a:r>
            <a:r>
              <a:rPr lang="en-US" sz="2400" b="1" dirty="0">
                <a:solidFill>
                  <a:srgbClr val="FFFF00"/>
                </a:solidFill>
              </a:rPr>
              <a:t>assess the extent of ischemic core</a:t>
            </a:r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endParaRPr lang="en-US" sz="1400" b="1" dirty="0" smtClean="0"/>
          </a:p>
          <a:p>
            <a:pPr marL="457200" indent="-457200">
              <a:buFont typeface="+mj-lt"/>
              <a:buAutoNum type="alphaUcPeriod"/>
              <a:tabLst>
                <a:tab pos="4445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Concomitant evaluation of intracranial vasculature is not a priority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fr-FR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4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  <a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947</Words>
  <Application>Microsoft Office PowerPoint</Application>
  <PresentationFormat>Affichage à l'écran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QUIZ: Neuro-Imaging</vt:lpstr>
      <vt:lpstr>Neuroradiology – How I do ?... Headaches</vt:lpstr>
      <vt:lpstr>Neuroradiology – How I do ?... Headaches</vt:lpstr>
      <vt:lpstr>Neuroradiology – How I do ?... SN Hearing loss and dizziness</vt:lpstr>
      <vt:lpstr>Neuroradiology – How I do ?... SN Hearing loss and dizziness</vt:lpstr>
      <vt:lpstr>Neuroradiology – How I do ?... Memory loss</vt:lpstr>
      <vt:lpstr>Neuroradiology – How I do ?... Memory loss</vt:lpstr>
      <vt:lpstr>Neuroradiology – How I do ?... Stroke</vt:lpstr>
      <vt:lpstr>Neuroradiology – How I do ?... Stroke</vt:lpstr>
      <vt:lpstr>Neuroradiology – How I do ?... Classic case</vt:lpstr>
      <vt:lpstr>Neuroradiology – How I do ?... Classic case</vt:lpstr>
      <vt:lpstr>Neuroradiology – How I do ?... Classic case</vt:lpstr>
      <vt:lpstr>Neuroradiology – How I do ?... Classic case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</dc:title>
  <dc:creator>utilisateur</dc:creator>
  <cp:lastModifiedBy>utilisateur</cp:lastModifiedBy>
  <cp:revision>48</cp:revision>
  <dcterms:modified xsi:type="dcterms:W3CDTF">2015-05-12T07:54:49Z</dcterms:modified>
</cp:coreProperties>
</file>