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66" r:id="rId14"/>
    <p:sldId id="264" r:id="rId15"/>
    <p:sldId id="267" r:id="rId16"/>
    <p:sldId id="265" r:id="rId17"/>
    <p:sldId id="263" r:id="rId18"/>
    <p:sldId id="270" r:id="rId19"/>
    <p:sldId id="268" r:id="rId20"/>
    <p:sldId id="259" r:id="rId21"/>
    <p:sldId id="258" r:id="rId22"/>
    <p:sldId id="272" r:id="rId23"/>
    <p:sldId id="269" r:id="rId24"/>
    <p:sldId id="277" r:id="rId25"/>
    <p:sldId id="29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5BC6A-7814-AC4A-B01B-FE9F04B5D862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E9067-9BFE-754A-941A-784D765939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0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coil works with the table included coil as posterior element</a:t>
            </a:r>
          </a:p>
          <a:p>
            <a:r>
              <a:rPr lang="en-US" dirty="0" smtClean="0"/>
              <a:t>Maintained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velcro</a:t>
            </a:r>
            <a:r>
              <a:rPr lang="en-US" baseline="0" dirty="0" smtClean="0"/>
              <a:t> strips</a:t>
            </a:r>
            <a:endParaRPr lang="en-US" dirty="0" smtClean="0"/>
          </a:p>
          <a:p>
            <a:r>
              <a:rPr lang="en-US" dirty="0" smtClean="0"/>
              <a:t>Large flex coil will offer you a better SNR but keep in mind that our patient mustn't be too large, or you will have not enough signal</a:t>
            </a:r>
            <a:r>
              <a:rPr lang="en-US" baseline="0" dirty="0" smtClean="0"/>
              <a:t> deeply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8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Phase oversampling increase the sample in the phase-encode direction, and only reconstruct the FOV.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Acquisition time increase proportionally to the sample rate (max is 100% of FOV), but you don’t loose spatial resolution.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4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Swap phase-frequency encode direction so that the FOV dimension in the phase axis encompass the entire object</a:t>
            </a:r>
          </a:p>
          <a:p>
            <a:r>
              <a:rPr lang="en-US" baseline="0" dirty="0" smtClean="0"/>
              <a:t>Be careful of flow motion artifact, which spread in the phase-encode direction (for example, femoral artery on the hamstring muscle)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have the good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technic</a:t>
            </a:r>
            <a:r>
              <a:rPr lang="fr-FR" baseline="0" dirty="0" smtClean="0"/>
              <a:t> to do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the exam </a:t>
            </a:r>
            <a:r>
              <a:rPr lang="fr-FR" baseline="0" dirty="0" err="1" smtClean="0"/>
              <a:t>depends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exactly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INHOMOGENEITY OF  the </a:t>
            </a:r>
            <a:r>
              <a:rPr lang="fr-FR" dirty="0" err="1" smtClean="0"/>
              <a:t>edgeTHE</a:t>
            </a:r>
            <a:r>
              <a:rPr lang="fr-FR" dirty="0" smtClean="0"/>
              <a:t> FIELD INT2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fse</a:t>
            </a:r>
            <a:r>
              <a:rPr lang="fr-FR" baseline="0" dirty="0" smtClean="0"/>
              <a:t> and not </a:t>
            </a:r>
            <a:r>
              <a:rPr lang="fr-FR" baseline="0" dirty="0" err="1" smtClean="0"/>
              <a:t>stir</a:t>
            </a:r>
            <a:endParaRPr lang="fr-FR" baseline="0" dirty="0" smtClean="0"/>
          </a:p>
          <a:p>
            <a:r>
              <a:rPr lang="fr-FR" baseline="0" dirty="0" smtClean="0"/>
              <a:t>But in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case </a:t>
            </a:r>
            <a:r>
              <a:rPr lang="fr-FR" baseline="0" dirty="0" err="1" smtClean="0"/>
              <a:t>iti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ok to do </a:t>
            </a:r>
            <a:r>
              <a:rPr lang="fr-FR" baseline="0" dirty="0" err="1" smtClean="0"/>
              <a:t>frfse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patient not fat and image of </a:t>
            </a:r>
            <a:r>
              <a:rPr lang="fr-FR" baseline="0" dirty="0" err="1" smtClean="0"/>
              <a:t>frfs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beetre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qualituy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stir</a:t>
            </a:r>
            <a:endParaRPr lang="fr-FR" baseline="0" dirty="0" smtClean="0"/>
          </a:p>
          <a:p>
            <a:r>
              <a:rPr lang="fr-FR" baseline="0" dirty="0" smtClean="0"/>
              <a:t>In fat patient or people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big</a:t>
            </a:r>
            <a:r>
              <a:rPr lang="fr-FR" baseline="0" dirty="0" smtClean="0"/>
              <a:t> muscle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</a:t>
            </a:r>
            <a:r>
              <a:rPr lang="fr-FR" baseline="0" dirty="0" smtClean="0"/>
              <a:t>  have been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to use </a:t>
            </a:r>
            <a:r>
              <a:rPr lang="fr-FR" baseline="0" dirty="0" err="1" smtClean="0"/>
              <a:t>stir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avoid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inhomogeneite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field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8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Do not </a:t>
            </a:r>
            <a:r>
              <a:rPr lang="fr-FR" dirty="0" err="1" smtClean="0"/>
              <a:t>forgrt</a:t>
            </a:r>
            <a:r>
              <a:rPr lang="fr-FR" dirty="0" smtClean="0"/>
              <a:t> to use </a:t>
            </a:r>
            <a:r>
              <a:rPr lang="fr-FR" dirty="0" err="1" smtClean="0"/>
              <a:t>propeller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motion </a:t>
            </a:r>
            <a:r>
              <a:rPr lang="fr-FR" dirty="0" err="1" smtClean="0"/>
              <a:t>artifact</a:t>
            </a:r>
            <a:r>
              <a:rPr lang="fr-FR" dirty="0" smtClean="0"/>
              <a:t> </a:t>
            </a:r>
            <a:r>
              <a:rPr lang="fr-FR" dirty="0" err="1" smtClean="0"/>
              <a:t>annd</a:t>
            </a:r>
            <a:r>
              <a:rPr lang="fr-FR" dirty="0" smtClean="0"/>
              <a:t> flow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685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look for more </a:t>
            </a:r>
            <a:r>
              <a:rPr lang="fr-FR" dirty="0" err="1" smtClean="0"/>
              <a:t>localized</a:t>
            </a:r>
            <a:r>
              <a:rPr lang="fr-FR" dirty="0" smtClean="0"/>
              <a:t> </a:t>
            </a:r>
            <a:r>
              <a:rPr lang="fr-FR" dirty="0" err="1" smtClean="0"/>
              <a:t>specifique</a:t>
            </a:r>
            <a:r>
              <a:rPr lang="fr-FR" dirty="0" smtClean="0"/>
              <a:t> </a:t>
            </a:r>
            <a:r>
              <a:rPr lang="fr-FR" dirty="0" err="1" smtClean="0"/>
              <a:t>deases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404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T1 </a:t>
            </a:r>
            <a:r>
              <a:rPr lang="fr-FR" dirty="0" err="1" smtClean="0"/>
              <a:t>with</a:t>
            </a:r>
            <a:r>
              <a:rPr lang="fr-FR" dirty="0" smtClean="0"/>
              <a:t> or </a:t>
            </a:r>
            <a:r>
              <a:rPr lang="fr-FR" dirty="0" err="1" smtClean="0"/>
              <a:t>without</a:t>
            </a:r>
            <a:r>
              <a:rPr lang="fr-FR" dirty="0" smtClean="0"/>
              <a:t> fat </a:t>
            </a:r>
            <a:r>
              <a:rPr lang="fr-FR" dirty="0" err="1" smtClean="0"/>
              <a:t>sat</a:t>
            </a:r>
            <a:endParaRPr lang="fr-FR" dirty="0" smtClean="0"/>
          </a:p>
          <a:p>
            <a:r>
              <a:rPr lang="fr-FR" dirty="0" smtClean="0"/>
              <a:t>fiesta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3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apply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technic</a:t>
            </a:r>
            <a:r>
              <a:rPr lang="fr-FR" dirty="0" smtClean="0"/>
              <a:t> to </a:t>
            </a:r>
            <a:r>
              <a:rPr lang="fr-FR" dirty="0" err="1" smtClean="0"/>
              <a:t>hamstring</a:t>
            </a:r>
            <a:r>
              <a:rPr lang="fr-FR" dirty="0" smtClean="0"/>
              <a:t> muscle</a:t>
            </a:r>
          </a:p>
          <a:p>
            <a:r>
              <a:rPr lang="fr-FR" dirty="0" smtClean="0"/>
              <a:t>The insertion of the </a:t>
            </a:r>
            <a:r>
              <a:rPr lang="fr-FR" dirty="0" err="1" smtClean="0"/>
              <a:t>hamstring</a:t>
            </a:r>
            <a:r>
              <a:rPr lang="fr-FR" dirty="0" smtClean="0"/>
              <a:t> muscle in the ischion </a:t>
            </a:r>
            <a:r>
              <a:rPr lang="fr-FR" dirty="0" err="1" smtClean="0"/>
              <a:t>tuberosity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seen</a:t>
            </a:r>
            <a:endParaRPr lang="fr-FR" dirty="0" smtClean="0"/>
          </a:p>
          <a:p>
            <a:r>
              <a:rPr lang="fr-FR" dirty="0" smtClean="0"/>
              <a:t>Use the 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r>
              <a:rPr lang="fr-FR" dirty="0" smtClean="0"/>
              <a:t> as hip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57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You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prefer</a:t>
            </a:r>
            <a:r>
              <a:rPr lang="fr-FR" dirty="0" smtClean="0"/>
              <a:t> </a:t>
            </a:r>
            <a:r>
              <a:rPr lang="fr-FR" dirty="0" err="1" smtClean="0"/>
              <a:t>promote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stir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propeller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924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Verifier</a:t>
            </a:r>
            <a:r>
              <a:rPr lang="fr-FR" dirty="0" smtClean="0"/>
              <a:t> les </a:t>
            </a:r>
            <a:r>
              <a:rPr lang="fr-FR" dirty="0" err="1" smtClean="0"/>
              <a:t>sequences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6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to put </a:t>
            </a:r>
            <a:r>
              <a:rPr lang="fr-FR" dirty="0" err="1" smtClean="0"/>
              <a:t>femoral</a:t>
            </a:r>
            <a:r>
              <a:rPr lang="fr-FR" dirty="0" smtClean="0"/>
              <a:t> neck in coronal plane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Legs </a:t>
            </a:r>
            <a:r>
              <a:rPr lang="fr-FR" dirty="0" err="1" smtClean="0"/>
              <a:t>raised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pads in </a:t>
            </a:r>
            <a:r>
              <a:rPr lang="fr-FR" dirty="0" err="1" smtClean="0"/>
              <a:t>order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horizontalize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diaphysis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1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Parler de l </a:t>
            </a:r>
            <a:r>
              <a:rPr lang="fr-FR" dirty="0" err="1" smtClean="0"/>
              <a:t>inhomogeneite</a:t>
            </a:r>
            <a:r>
              <a:rPr lang="fr-FR" dirty="0" smtClean="0"/>
              <a:t> de </a:t>
            </a:r>
            <a:r>
              <a:rPr lang="fr-FR" dirty="0" err="1" smtClean="0"/>
              <a:t>sigal</a:t>
            </a:r>
            <a:r>
              <a:rPr lang="fr-FR" dirty="0" smtClean="0"/>
              <a:t>  en fat </a:t>
            </a:r>
            <a:r>
              <a:rPr lang="fr-FR" dirty="0" err="1" smtClean="0"/>
              <a:t>sat</a:t>
            </a:r>
            <a:r>
              <a:rPr lang="fr-FR" dirty="0" smtClean="0"/>
              <a:t> versus </a:t>
            </a:r>
            <a:r>
              <a:rPr lang="fr-FR" dirty="0" err="1" smtClean="0"/>
              <a:t>ideal</a:t>
            </a:r>
            <a:endParaRPr lang="fr-FR" dirty="0" smtClean="0"/>
          </a:p>
          <a:p>
            <a:r>
              <a:rPr lang="fr-FR" dirty="0" err="1" smtClean="0"/>
              <a:t>Fluid</a:t>
            </a:r>
            <a:r>
              <a:rPr lang="fr-FR" dirty="0" smtClean="0"/>
              <a:t> effusion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enhancment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intra </a:t>
            </a:r>
            <a:r>
              <a:rPr lang="fr-FR" dirty="0" err="1" smtClean="0"/>
              <a:t>vienous</a:t>
            </a:r>
            <a:r>
              <a:rPr lang="fr-FR" dirty="0" smtClean="0"/>
              <a:t> </a:t>
            </a:r>
            <a:r>
              <a:rPr lang="fr-FR" dirty="0" err="1" smtClean="0"/>
              <a:t>gado</a:t>
            </a:r>
            <a:r>
              <a:rPr lang="fr-FR" dirty="0" smtClean="0"/>
              <a:t> </a:t>
            </a:r>
            <a:r>
              <a:rPr lang="fr-FR" dirty="0" err="1" smtClean="0"/>
              <a:t>linium</a:t>
            </a:r>
            <a:endParaRPr lang="fr-FR" dirty="0" smtClean="0"/>
          </a:p>
          <a:p>
            <a:r>
              <a:rPr lang="fr-FR" dirty="0" err="1" smtClean="0"/>
              <a:t>Cancellous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545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Promote</a:t>
            </a:r>
            <a:r>
              <a:rPr lang="fr-FR" dirty="0" smtClean="0"/>
              <a:t> </a:t>
            </a:r>
            <a:r>
              <a:rPr lang="fr-FR" dirty="0" err="1" smtClean="0"/>
              <a:t>stir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E9067-9BFE-754A-941A-784D7659391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76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Coronal plane : </a:t>
            </a:r>
            <a:r>
              <a:rPr lang="fr-FR" dirty="0" err="1" smtClean="0"/>
              <a:t>parallel</a:t>
            </a:r>
            <a:r>
              <a:rPr lang="fr-FR" dirty="0" smtClean="0"/>
              <a:t> to </a:t>
            </a:r>
            <a:r>
              <a:rPr lang="fr-FR" dirty="0" err="1" smtClean="0"/>
              <a:t>femoral</a:t>
            </a:r>
            <a:r>
              <a:rPr lang="fr-FR" dirty="0" smtClean="0"/>
              <a:t> neck and </a:t>
            </a:r>
            <a:r>
              <a:rPr lang="fr-FR" dirty="0" err="1" smtClean="0"/>
              <a:t>cover</a:t>
            </a:r>
            <a:r>
              <a:rPr lang="fr-FR" dirty="0" smtClean="0"/>
              <a:t> the </a:t>
            </a:r>
            <a:r>
              <a:rPr lang="fr-FR" dirty="0" err="1" smtClean="0"/>
              <a:t>femoral</a:t>
            </a:r>
            <a:r>
              <a:rPr lang="fr-FR" dirty="0" smtClean="0"/>
              <a:t> </a:t>
            </a:r>
            <a:r>
              <a:rPr lang="fr-FR" dirty="0" err="1" smtClean="0"/>
              <a:t>head</a:t>
            </a:r>
            <a:endParaRPr lang="fr-FR" dirty="0" smtClean="0"/>
          </a:p>
          <a:p>
            <a:r>
              <a:rPr lang="fr-FR" dirty="0" smtClean="0"/>
              <a:t>Axial plane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acetabular</a:t>
            </a:r>
            <a:r>
              <a:rPr lang="fr-FR" dirty="0" smtClean="0"/>
              <a:t> roof to </a:t>
            </a:r>
            <a:r>
              <a:rPr lang="fr-FR" dirty="0" err="1" smtClean="0"/>
              <a:t>greater</a:t>
            </a:r>
            <a:r>
              <a:rPr lang="fr-FR" dirty="0" smtClean="0"/>
              <a:t> trochanter</a:t>
            </a:r>
          </a:p>
          <a:p>
            <a:r>
              <a:rPr lang="fr-FR" dirty="0" smtClean="0"/>
              <a:t>Sagittal plane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acetabular</a:t>
            </a:r>
            <a:r>
              <a:rPr lang="fr-FR" dirty="0" smtClean="0"/>
              <a:t> </a:t>
            </a:r>
            <a:r>
              <a:rPr lang="fr-FR" dirty="0" err="1" smtClean="0"/>
              <a:t>medial</a:t>
            </a:r>
            <a:r>
              <a:rPr lang="fr-FR" dirty="0" smtClean="0"/>
              <a:t> </a:t>
            </a:r>
            <a:r>
              <a:rPr lang="fr-FR" dirty="0" err="1" smtClean="0"/>
              <a:t>wall</a:t>
            </a:r>
            <a:r>
              <a:rPr lang="fr-FR" dirty="0" smtClean="0"/>
              <a:t> to middle </a:t>
            </a:r>
            <a:r>
              <a:rPr lang="fr-FR" dirty="0" err="1" smtClean="0"/>
              <a:t>femoral</a:t>
            </a:r>
            <a:r>
              <a:rPr lang="fr-FR" dirty="0" smtClean="0"/>
              <a:t> neck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6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Femoral</a:t>
            </a:r>
            <a:r>
              <a:rPr lang="fr-FR" dirty="0" smtClean="0"/>
              <a:t> </a:t>
            </a:r>
            <a:r>
              <a:rPr lang="fr-FR" dirty="0" err="1" smtClean="0"/>
              <a:t>head</a:t>
            </a:r>
            <a:r>
              <a:rPr lang="fr-FR" dirty="0" smtClean="0"/>
              <a:t>, neck and </a:t>
            </a:r>
            <a:r>
              <a:rPr lang="fr-FR" dirty="0" err="1" smtClean="0"/>
              <a:t>diaphysis</a:t>
            </a:r>
            <a:r>
              <a:rPr lang="fr-FR" dirty="0" smtClean="0"/>
              <a:t> in the </a:t>
            </a:r>
            <a:r>
              <a:rPr lang="fr-FR" dirty="0" err="1" smtClean="0"/>
              <a:t>same</a:t>
            </a:r>
            <a:r>
              <a:rPr lang="fr-FR" dirty="0" smtClean="0"/>
              <a:t> coronal plane</a:t>
            </a:r>
            <a:r>
              <a:rPr lang="en-US" dirty="0" smtClean="0"/>
              <a:t>,</a:t>
            </a:r>
            <a:r>
              <a:rPr lang="en-US" baseline="0" dirty="0" smtClean="0"/>
              <a:t> and measure the angle between neck and </a:t>
            </a:r>
            <a:r>
              <a:rPr lang="en-US" baseline="0" dirty="0" err="1" smtClean="0"/>
              <a:t>disphlysis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acetabular</a:t>
            </a:r>
            <a:r>
              <a:rPr lang="fr-FR" dirty="0" smtClean="0"/>
              <a:t> roof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gluteus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medius</a:t>
            </a:r>
            <a:r>
              <a:rPr lang="fr-FR" baseline="0" dirty="0" smtClean="0"/>
              <a:t> insertion in axial plane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Profil </a:t>
            </a:r>
            <a:r>
              <a:rPr lang="fr-FR" baseline="0" dirty="0" err="1" smtClean="0"/>
              <a:t>view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femoral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head</a:t>
            </a:r>
            <a:r>
              <a:rPr lang="fr-FR" baseline="0" dirty="0" smtClean="0"/>
              <a:t> and good </a:t>
            </a:r>
            <a:r>
              <a:rPr lang="fr-FR" baseline="0" dirty="0" err="1" smtClean="0"/>
              <a:t>analysis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anterior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posterior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labrum</a:t>
            </a:r>
            <a:endParaRPr lang="fr-F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easily recognized as a folding over of</a:t>
            </a:r>
            <a:r>
              <a:rPr lang="en-US" baseline="0" dirty="0" smtClean="0"/>
              <a:t> anatomic parts into the region of interest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1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Aliasing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erroneous assignment of signal frequencies.</a:t>
            </a:r>
            <a:b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phase-encode direction, spins are encoded by their phase shift, from 0° to 360°. Beyond the FOV, spins posses phase shift less than 0° or greater than 360°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1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Then, a spin who posses a 361° phase shift will be assigned to the spatial position of 1°, a spin who posses a 450° phase shift will be assigned to the spatial position of 90°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0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side of the patient is wrapped around the right side, and a same process wrap the right side around the left side 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89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simplest</a:t>
            </a:r>
            <a:r>
              <a:rPr lang="en-US" baseline="0" dirty="0" smtClean="0"/>
              <a:t> solution is to increase the FOV to encompass the entire object dimension in phase-encode direction, but you will loose spatial resolution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2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3953-1A23-4F2E-8F61-527B723870C4}" type="datetime1">
              <a:rPr lang="fr-FR" smtClean="0"/>
              <a:t>25/05/2015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B4DF-5E6B-4607-90EC-7B092583EF96}" type="datetime1">
              <a:rPr lang="fr-FR" smtClean="0"/>
              <a:t>25/05/2015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7382-4D17-482A-9935-E94756A74D1D}" type="datetime1">
              <a:rPr lang="fr-FR" smtClean="0"/>
              <a:t>25/05/2015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181E-1D06-4851-9C91-237F950C87BE}" type="datetime1">
              <a:rPr lang="fr-FR" smtClean="0"/>
              <a:t>25/05/2015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EA10-8668-471C-B6A5-91234F158F1F}" type="datetime1">
              <a:rPr lang="fr-FR" smtClean="0"/>
              <a:t>25/05/2015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51E9A-735F-49E9-829E-AC23189F39B6}" type="datetime1">
              <a:rPr lang="fr-FR" smtClean="0"/>
              <a:t>25/05/2015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79FC9-DD53-49C5-B3B4-844354ED499E}" type="datetime1">
              <a:rPr lang="fr-FR" smtClean="0"/>
              <a:t>25/05/2015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48E9A-29BD-4D98-8062-97064F999A4F}" type="datetime1">
              <a:rPr lang="fr-FR" smtClean="0"/>
              <a:t>25/05/2015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239-39CA-415E-8171-3CD3DD50FFF9}" type="datetime1">
              <a:rPr lang="fr-FR" smtClean="0"/>
              <a:t>25/05/2015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253-EFF6-427B-BF67-560AD0226588}" type="datetime1">
              <a:rPr lang="fr-FR" smtClean="0"/>
              <a:t>25/05/2015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6D20-E158-4E2B-A73A-0078886ED7E2}" type="datetime1">
              <a:rPr lang="fr-FR" smtClean="0"/>
              <a:t>25/05/2015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CC05-7679-4535-B356-A0AF9A4C0AA4}" type="datetime1">
              <a:rPr lang="fr-FR" smtClean="0"/>
              <a:t>25/05/2015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4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5.wdp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6.wdp"/><Relationship Id="rId5" Type="http://schemas.openxmlformats.org/officeDocument/2006/relationships/image" Target="../media/image22.png"/><Relationship Id="rId6" Type="http://schemas.microsoft.com/office/2007/relationships/hdphoto" Target="../media/hdphoto7.wdp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jpe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5" Type="http://schemas.microsoft.com/office/2007/relationships/hdphoto" Target="../media/hdphoto8.wdp"/><Relationship Id="rId6" Type="http://schemas.openxmlformats.org/officeDocument/2006/relationships/image" Target="../media/image52.jpeg"/><Relationship Id="rId7" Type="http://schemas.microsoft.com/office/2007/relationships/hdphoto" Target="../media/hdphoto9.wdp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microsoft.com/office/2007/relationships/hdphoto" Target="../media/hdphoto10.wdp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2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microsoft.com/office/2007/relationships/hdphoto" Target="../media/hdphoto3.wdp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PELVIS AND HIP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Benoit </a:t>
            </a:r>
            <a:r>
              <a:rPr lang="fr-FR" dirty="0" err="1" smtClean="0"/>
              <a:t>Hainaux</a:t>
            </a:r>
            <a:r>
              <a:rPr lang="fr-FR" dirty="0" smtClean="0"/>
              <a:t>, Eric </a:t>
            </a:r>
            <a:r>
              <a:rPr lang="fr-FR" dirty="0" err="1" smtClean="0"/>
              <a:t>Lévêque</a:t>
            </a:r>
            <a:endParaRPr lang="fr-FR" dirty="0" smtClean="0"/>
          </a:p>
          <a:p>
            <a:r>
              <a:rPr lang="fr-FR" dirty="0" smtClean="0"/>
              <a:t>Nathalie </a:t>
            </a:r>
            <a:r>
              <a:rPr lang="fr-FR" dirty="0" err="1" smtClean="0"/>
              <a:t>Chemla</a:t>
            </a:r>
            <a:endParaRPr lang="fr-FR" dirty="0" smtClean="0"/>
          </a:p>
          <a:p>
            <a:r>
              <a:rPr lang="fr-FR" dirty="0" smtClean="0"/>
              <a:t>Paris V </a:t>
            </a:r>
            <a:r>
              <a:rPr lang="fr-FR" dirty="0" err="1" smtClean="0"/>
              <a:t>Clinic</a:t>
            </a:r>
            <a:r>
              <a:rPr lang="fr-FR" dirty="0" smtClean="0"/>
              <a:t> France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1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ln008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2817" r="2888" b="13752"/>
          <a:stretch/>
        </p:blipFill>
        <p:spPr>
          <a:xfrm>
            <a:off x="261796" y="3242535"/>
            <a:ext cx="4194147" cy="32743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ARTEFACT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Increase the FOV</a:t>
            </a:r>
          </a:p>
        </p:txBody>
      </p:sp>
      <p:pic>
        <p:nvPicPr>
          <p:cNvPr id="5" name="Image 4" descr="ln008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2817" r="2888" b="13752"/>
          <a:stretch/>
        </p:blipFill>
        <p:spPr>
          <a:xfrm>
            <a:off x="4688025" y="3242535"/>
            <a:ext cx="4194147" cy="3274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448" y="3684282"/>
            <a:ext cx="3457861" cy="253671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358870" y="2848099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66448" y="3396511"/>
            <a:ext cx="34578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688025" y="3242535"/>
            <a:ext cx="4194147" cy="32743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7116732" y="2564827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688025" y="3027179"/>
            <a:ext cx="419414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39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ARTIFACT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</a:p>
          <a:p>
            <a:pPr lvl="1"/>
            <a:r>
              <a:rPr lang="en-US" dirty="0"/>
              <a:t>Use phase oversampling</a:t>
            </a:r>
            <a:endParaRPr lang="en-US" dirty="0" smtClean="0"/>
          </a:p>
        </p:txBody>
      </p:sp>
      <p:pic>
        <p:nvPicPr>
          <p:cNvPr id="8" name="Image 7" descr="ln007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6" t="19549" r="-2" b="15726"/>
          <a:stretch/>
        </p:blipFill>
        <p:spPr>
          <a:xfrm>
            <a:off x="5346182" y="3592901"/>
            <a:ext cx="3609176" cy="2329797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3256497" y="2984762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67852" y="3388229"/>
            <a:ext cx="48540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7852" y="6231625"/>
            <a:ext cx="48540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7852" y="6141371"/>
            <a:ext cx="0" cy="1738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021937" y="6141371"/>
            <a:ext cx="0" cy="1738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0" y="6323845"/>
            <a:ext cx="4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O°</a:t>
            </a:r>
            <a:endParaRPr lang="en-US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731110" y="6408510"/>
            <a:ext cx="615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360°</a:t>
            </a:r>
            <a:endParaRPr lang="en-US" sz="1600" dirty="0"/>
          </a:p>
        </p:txBody>
      </p:sp>
      <p:pic>
        <p:nvPicPr>
          <p:cNvPr id="25" name="Image 24" descr="ln000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7" b="25847"/>
          <a:stretch/>
        </p:blipFill>
        <p:spPr>
          <a:xfrm>
            <a:off x="167852" y="3592902"/>
            <a:ext cx="4854085" cy="23297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0556" y="3592901"/>
            <a:ext cx="3469861" cy="232979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20417" y="3592901"/>
            <a:ext cx="701520" cy="232979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7852" y="3592903"/>
            <a:ext cx="701520" cy="2329797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4426480" y="3544132"/>
            <a:ext cx="461665" cy="237856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OVERSAMPLING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260233" y="3592901"/>
            <a:ext cx="461665" cy="2378566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dirty="0" smtClean="0"/>
              <a:t>OVERSAMPLING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511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ARTIFACT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</a:t>
            </a:r>
            <a:endParaRPr lang="en-US" dirty="0" smtClean="0"/>
          </a:p>
          <a:p>
            <a:pPr lvl="1"/>
            <a:r>
              <a:rPr lang="en-US" dirty="0" smtClean="0"/>
              <a:t>Swap </a:t>
            </a:r>
            <a:r>
              <a:rPr lang="en-US" dirty="0"/>
              <a:t>phase-frequency encode </a:t>
            </a:r>
            <a:r>
              <a:rPr lang="en-US" dirty="0" smtClean="0"/>
              <a:t>direction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 3" descr="ln008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2817" r="2888" b="13752"/>
          <a:stretch/>
        </p:blipFill>
        <p:spPr>
          <a:xfrm>
            <a:off x="276782" y="3143486"/>
            <a:ext cx="4119175" cy="3215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449" y="3760708"/>
            <a:ext cx="3273634" cy="203501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2190924" y="3078206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66448" y="3539184"/>
            <a:ext cx="32736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ln008.png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2817" r="2888" b="13752"/>
          <a:stretch/>
        </p:blipFill>
        <p:spPr>
          <a:xfrm>
            <a:off x="4658458" y="3077923"/>
            <a:ext cx="4182302" cy="32651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738185" y="5789598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4840665" y="3760708"/>
            <a:ext cx="1" cy="19698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987194" y="3760708"/>
            <a:ext cx="3527939" cy="202889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1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WHAT DO YOU </a:t>
            </a:r>
            <a:r>
              <a:rPr lang="fr-FR" dirty="0" smtClean="0">
                <a:solidFill>
                  <a:srgbClr val="FFFF00"/>
                </a:solidFill>
              </a:rPr>
              <a:t>SEARCH</a:t>
            </a:r>
            <a:r>
              <a:rPr lang="fr-FR" dirty="0" smtClean="0">
                <a:solidFill>
                  <a:srgbClr val="FFFF00"/>
                </a:solidFill>
              </a:rPr>
              <a:t>?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Coxofemoral</a:t>
            </a:r>
            <a:r>
              <a:rPr lang="fr-FR" dirty="0" smtClean="0"/>
              <a:t> </a:t>
            </a:r>
            <a:r>
              <a:rPr lang="fr-FR" dirty="0" err="1" smtClean="0"/>
              <a:t>arthropathy</a:t>
            </a:r>
            <a:r>
              <a:rPr lang="fr-FR" dirty="0" smtClean="0"/>
              <a:t> ?</a:t>
            </a:r>
          </a:p>
          <a:p>
            <a:r>
              <a:rPr lang="fr-FR" dirty="0" smtClean="0"/>
              <a:t>Tumoral lésion?</a:t>
            </a:r>
          </a:p>
          <a:p>
            <a:r>
              <a:rPr lang="fr-FR" dirty="0" err="1" smtClean="0"/>
              <a:t>Periarticular</a:t>
            </a:r>
            <a:r>
              <a:rPr lang="fr-FR" dirty="0" smtClean="0"/>
              <a:t> </a:t>
            </a:r>
            <a:r>
              <a:rPr lang="fr-FR" dirty="0" err="1" smtClean="0"/>
              <a:t>pathology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Tendinitis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Sacroilliitis</a:t>
            </a:r>
            <a:r>
              <a:rPr lang="fr-FR" dirty="0" smtClean="0"/>
              <a:t>?</a:t>
            </a:r>
          </a:p>
          <a:p>
            <a:r>
              <a:rPr lang="fr-FR" dirty="0" err="1" smtClean="0">
                <a:solidFill>
                  <a:srgbClr val="FFFF00"/>
                </a:solidFill>
              </a:rPr>
              <a:t>Always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begin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with</a:t>
            </a:r>
            <a:r>
              <a:rPr lang="fr-FR" dirty="0" smtClean="0">
                <a:solidFill>
                  <a:srgbClr val="FFFF00"/>
                </a:solidFill>
              </a:rPr>
              <a:t>  </a:t>
            </a:r>
            <a:r>
              <a:rPr lang="fr-FR" dirty="0" err="1" smtClean="0">
                <a:solidFill>
                  <a:srgbClr val="FFFF00"/>
                </a:solidFill>
              </a:rPr>
              <a:t>bilateral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anatomic</a:t>
            </a:r>
            <a:r>
              <a:rPr lang="fr-FR" dirty="0" smtClean="0">
                <a:solidFill>
                  <a:srgbClr val="FFFF00"/>
                </a:solidFill>
              </a:rPr>
              <a:t> coronal </a:t>
            </a:r>
            <a:r>
              <a:rPr lang="fr-FR" dirty="0" err="1" smtClean="0">
                <a:solidFill>
                  <a:srgbClr val="FFFF00"/>
                </a:solidFill>
              </a:rPr>
              <a:t>study</a:t>
            </a:r>
            <a:r>
              <a:rPr lang="fr-FR" dirty="0" smtClean="0">
                <a:solidFill>
                  <a:srgbClr val="FFFF00"/>
                </a:solidFill>
              </a:rPr>
              <a:t> (FSE T1)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927" y="2082225"/>
            <a:ext cx="4853200" cy="4274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7354" y="5370645"/>
            <a:ext cx="2316597" cy="646331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FSE T1</a:t>
            </a:r>
          </a:p>
          <a:p>
            <a:r>
              <a:rPr lang="fr-FR" dirty="0" smtClean="0"/>
              <a:t>ANATOMIC SEQUENCE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19800" y="1486997"/>
            <a:ext cx="1022561" cy="369332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FRFSE T2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3" y="1486997"/>
            <a:ext cx="4432300" cy="3683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03371" y="141119"/>
            <a:ext cx="6926722" cy="1231106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BILATERAL COMPARATIVE STUDY OF THE PELVIS</a:t>
            </a:r>
          </a:p>
          <a:p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7697735" y="2735032"/>
            <a:ext cx="736851" cy="1500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7930093" y="5370645"/>
            <a:ext cx="736851" cy="386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4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9068" y="290929"/>
            <a:ext cx="8686800" cy="1332792"/>
          </a:xfrm>
          <a:solidFill>
            <a:srgbClr val="00009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BEGINING: BILATERAL ESPECIALLY IF YOU SUSPECT</a:t>
            </a:r>
            <a:br>
              <a:rPr lang="fr-FR" sz="2800" dirty="0" smtClean="0">
                <a:solidFill>
                  <a:srgbClr val="FFFF00"/>
                </a:solidFill>
              </a:rPr>
            </a:br>
            <a:r>
              <a:rPr lang="fr-FR" sz="2800" dirty="0" smtClean="0">
                <a:solidFill>
                  <a:srgbClr val="FFFF00"/>
                </a:solidFill>
              </a:rPr>
              <a:t>ASEPTIC OSTEONECROSIS OF FEMORAL HEAD</a:t>
            </a:r>
            <a:br>
              <a:rPr lang="fr-FR" sz="2800" dirty="0" smtClean="0">
                <a:solidFill>
                  <a:srgbClr val="FFFF00"/>
                </a:solidFill>
              </a:rPr>
            </a:b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This patient </a:t>
            </a:r>
            <a:r>
              <a:rPr lang="fr-FR" dirty="0" err="1" smtClean="0">
                <a:solidFill>
                  <a:srgbClr val="FF0000"/>
                </a:solidFill>
              </a:rPr>
              <a:t>had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unilateral</a:t>
            </a:r>
            <a:r>
              <a:rPr lang="fr-FR" dirty="0" smtClean="0">
                <a:solidFill>
                  <a:srgbClr val="FF0000"/>
                </a:solidFill>
              </a:rPr>
              <a:t> pain </a:t>
            </a:r>
            <a:r>
              <a:rPr lang="fr-FR" dirty="0" smtClean="0"/>
              <a:t>and as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bilateral</a:t>
            </a:r>
            <a:r>
              <a:rPr lang="fr-FR" dirty="0" smtClean="0">
                <a:solidFill>
                  <a:srgbClr val="FF0000"/>
                </a:solidFill>
              </a:rPr>
              <a:t> lésions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68" y="2760729"/>
            <a:ext cx="4559654" cy="31772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236" y="5252194"/>
            <a:ext cx="1358900" cy="6858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22" y="3605192"/>
            <a:ext cx="4146112" cy="2751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472" y="5619750"/>
            <a:ext cx="1206500" cy="736600"/>
          </a:xfrm>
          <a:prstGeom prst="rect">
            <a:avLst/>
          </a:prstGeom>
        </p:spPr>
      </p:pic>
      <p:pic>
        <p:nvPicPr>
          <p:cNvPr id="10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9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612" y="2785274"/>
            <a:ext cx="7194973" cy="3882512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085" y="6007386"/>
            <a:ext cx="1333500" cy="660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0" y="9930"/>
            <a:ext cx="3314700" cy="3022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550" y="83039"/>
            <a:ext cx="1321908" cy="7837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75755" y="297918"/>
            <a:ext cx="3558830" cy="646331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SAG FSE T1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 AXIAL BILATERAL FSET2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2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6" y="701899"/>
            <a:ext cx="4254500" cy="4013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146" y="701899"/>
            <a:ext cx="4733772" cy="39747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71916" y="4971355"/>
            <a:ext cx="69344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800" dirty="0" smtClean="0">
              <a:solidFill>
                <a:srgbClr val="FFFF00"/>
              </a:solidFill>
            </a:endParaRP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   MOTION ARTIFACT</a:t>
            </a:r>
          </a:p>
          <a:p>
            <a:pPr algn="ctr"/>
            <a:r>
              <a:rPr lang="fr-FR" sz="2800" dirty="0" smtClean="0">
                <a:solidFill>
                  <a:srgbClr val="FFFF00"/>
                </a:solidFill>
              </a:rPr>
              <a:t>WE SHOULD HAVE USED STIR AND PROPELLER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7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2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UNILATERAL STUDY OF THR HIP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64838"/>
            <a:ext cx="8229600" cy="4525963"/>
          </a:xfrm>
        </p:spPr>
        <p:txBody>
          <a:bodyPr/>
          <a:lstStyle/>
          <a:p>
            <a:r>
              <a:rPr lang="fr-FR" dirty="0" smtClean="0"/>
              <a:t>IF </a:t>
            </a:r>
            <a:r>
              <a:rPr lang="fr-FR" dirty="0" err="1" smtClean="0"/>
              <a:t>you</a:t>
            </a:r>
            <a:r>
              <a:rPr lang="fr-FR" dirty="0" smtClean="0"/>
              <a:t> look for </a:t>
            </a:r>
            <a:r>
              <a:rPr lang="fr-FR" dirty="0" err="1" smtClean="0"/>
              <a:t>localized</a:t>
            </a:r>
            <a:r>
              <a:rPr lang="fr-FR" dirty="0" smtClean="0"/>
              <a:t> </a:t>
            </a:r>
            <a:r>
              <a:rPr lang="fr-FR" dirty="0" err="1" smtClean="0"/>
              <a:t>disease</a:t>
            </a:r>
            <a:endParaRPr lang="fr-FR" dirty="0" smtClean="0"/>
          </a:p>
          <a:p>
            <a:r>
              <a:rPr lang="fr-FR" dirty="0" smtClean="0"/>
              <a:t>Most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whant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Catilaginous</a:t>
            </a:r>
            <a:r>
              <a:rPr lang="fr-FR" dirty="0" smtClean="0"/>
              <a:t> </a:t>
            </a:r>
            <a:r>
              <a:rPr lang="fr-FR" dirty="0" err="1" smtClean="0"/>
              <a:t>defect</a:t>
            </a:r>
            <a:r>
              <a:rPr lang="fr-FR" dirty="0" smtClean="0"/>
              <a:t> (MR </a:t>
            </a:r>
            <a:r>
              <a:rPr lang="fr-FR" dirty="0" err="1" smtClean="0"/>
              <a:t>arthrography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Labrum</a:t>
            </a:r>
            <a:r>
              <a:rPr lang="fr-FR" dirty="0" smtClean="0"/>
              <a:t> </a:t>
            </a:r>
            <a:r>
              <a:rPr lang="fr-FR" dirty="0" err="1" smtClean="0"/>
              <a:t>pathology</a:t>
            </a:r>
            <a:r>
              <a:rPr lang="fr-FR" dirty="0" smtClean="0"/>
              <a:t> ( MR </a:t>
            </a:r>
            <a:r>
              <a:rPr lang="fr-FR" dirty="0" err="1" smtClean="0"/>
              <a:t>arthrography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Patient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controlateral</a:t>
            </a:r>
            <a:r>
              <a:rPr lang="fr-FR" dirty="0" smtClean="0"/>
              <a:t> total hip remplacement</a:t>
            </a:r>
          </a:p>
          <a:p>
            <a:pPr lvl="1"/>
            <a:r>
              <a:rPr lang="fr-FR" dirty="0" smtClean="0"/>
              <a:t>MR </a:t>
            </a:r>
            <a:r>
              <a:rPr lang="fr-FR" dirty="0" err="1" smtClean="0"/>
              <a:t>arthrography</a:t>
            </a:r>
            <a:r>
              <a:rPr lang="fr-FR" dirty="0" smtClean="0"/>
              <a:t> ++++ ( 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MRI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intrarticular</a:t>
            </a:r>
            <a:r>
              <a:rPr lang="fr-FR" dirty="0" smtClean="0"/>
              <a:t> Gadolinium)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2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03" y="347516"/>
            <a:ext cx="3283157" cy="286299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3" y="2385007"/>
            <a:ext cx="1498600" cy="825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8833" y="347516"/>
            <a:ext cx="3473854" cy="390105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87" y="3358006"/>
            <a:ext cx="1168400" cy="8763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03" y="3695650"/>
            <a:ext cx="2911274" cy="29112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077" y="5792658"/>
            <a:ext cx="1079500" cy="762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572" y="3695650"/>
            <a:ext cx="3048000" cy="2959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1107" y="5880050"/>
            <a:ext cx="1295400" cy="7747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15077" y="162850"/>
            <a:ext cx="3614936" cy="369332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MR ARTHROGRAPHY OF THE HIP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12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5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COIL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Phased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, abdominal type</a:t>
            </a:r>
          </a:p>
          <a:p>
            <a:r>
              <a:rPr lang="fr-FR" dirty="0" smtClean="0"/>
              <a:t>If </a:t>
            </a:r>
            <a:r>
              <a:rPr lang="fr-FR" dirty="0" err="1" smtClean="0"/>
              <a:t>unilateral</a:t>
            </a:r>
            <a:r>
              <a:rPr lang="fr-FR" dirty="0" smtClean="0"/>
              <a:t> </a:t>
            </a:r>
            <a:r>
              <a:rPr lang="fr-FR" dirty="0" err="1" smtClean="0"/>
              <a:t>examination</a:t>
            </a:r>
            <a:r>
              <a:rPr lang="fr-FR" dirty="0" smtClean="0"/>
              <a:t>, large </a:t>
            </a:r>
            <a:r>
              <a:rPr lang="fr-FR" dirty="0" err="1" smtClean="0"/>
              <a:t>flex</a:t>
            </a:r>
            <a:r>
              <a:rPr lang="fr-FR" dirty="0" smtClean="0"/>
              <a:t> </a:t>
            </a:r>
            <a:r>
              <a:rPr lang="fr-FR" dirty="0" err="1" smtClean="0"/>
              <a:t>coil</a:t>
            </a:r>
            <a:r>
              <a:rPr lang="fr-FR" dirty="0" smtClean="0"/>
              <a:t> type</a:t>
            </a:r>
          </a:p>
        </p:txBody>
      </p:sp>
      <p:pic>
        <p:nvPicPr>
          <p:cNvPr id="7" name="Image 6" descr="IMG_183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22100" r="12930" b="15324"/>
          <a:stretch/>
        </p:blipFill>
        <p:spPr>
          <a:xfrm>
            <a:off x="4488790" y="3653887"/>
            <a:ext cx="3774343" cy="2409072"/>
          </a:xfrm>
          <a:prstGeom prst="rect">
            <a:avLst/>
          </a:prstGeom>
        </p:spPr>
      </p:pic>
      <p:pic>
        <p:nvPicPr>
          <p:cNvPr id="4" name="Image 3" descr="IMG_1847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r="7493"/>
          <a:stretch/>
        </p:blipFill>
        <p:spPr>
          <a:xfrm>
            <a:off x="264898" y="3653887"/>
            <a:ext cx="3601039" cy="2472276"/>
          </a:xfrm>
          <a:prstGeom prst="rect">
            <a:avLst/>
          </a:prstGeom>
        </p:spPr>
      </p:pic>
      <p:pic>
        <p:nvPicPr>
          <p:cNvPr id="6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5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69" y="232343"/>
            <a:ext cx="3771818" cy="35882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50" y="1925847"/>
            <a:ext cx="5372100" cy="4635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0" y="5570747"/>
            <a:ext cx="1562100" cy="9906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03731" y="3004973"/>
            <a:ext cx="79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FSE T1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109203" y="557074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STIR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44522" y="844908"/>
            <a:ext cx="2350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T1 SE , GOOD FOR ANATOMIC STUDY OF HAMSTRING MUSCLE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8373" y="721797"/>
            <a:ext cx="6226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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1547" y="4256811"/>
            <a:ext cx="2123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STIR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GOOD DIFFERENTIATION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BETWEEN NORMAL AND PATHOLOGIC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TENDONS AND MUSCLES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0711" y="4985971"/>
            <a:ext cx="62268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FFFF00"/>
                </a:solidFill>
                <a:latin typeface="Wingdings"/>
                <a:ea typeface="Wingdings"/>
                <a:cs typeface="Wingdings"/>
              </a:rPr>
              <a:t>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75356" y="232343"/>
            <a:ext cx="3942906" cy="584776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HAMSTRING MUSCLES</a:t>
            </a:r>
            <a:endParaRPr lang="fr-FR" sz="3200" dirty="0">
              <a:solidFill>
                <a:srgbClr val="FFFF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7406720" y="2889048"/>
            <a:ext cx="595036" cy="473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3124200" y="1069880"/>
            <a:ext cx="595036" cy="4733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2974975"/>
            <a:ext cx="6502400" cy="37465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481"/>
            <a:ext cx="4122749" cy="23093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173" y="5667375"/>
            <a:ext cx="1130300" cy="10541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09450" y="619582"/>
            <a:ext cx="79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FSE T1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577000" y="3531618"/>
            <a:ext cx="170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STIR PROPELLER</a:t>
            </a:r>
            <a:endParaRPr lang="fr-FR" dirty="0"/>
          </a:p>
        </p:txBody>
      </p:sp>
      <p:pic>
        <p:nvPicPr>
          <p:cNvPr id="11" name="Picture 12" descr="cui00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901" y="167481"/>
            <a:ext cx="2955504" cy="295550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32604" y="3670626"/>
            <a:ext cx="196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NO MORE  FLOW ARTIFACT</a:t>
            </a:r>
          </a:p>
          <a:p>
            <a:r>
              <a:rPr lang="fr-FR" sz="2800" dirty="0" smtClean="0">
                <a:solidFill>
                  <a:srgbClr val="FFFF00"/>
                </a:solidFill>
              </a:rPr>
              <a:t>WITH PROPELLER</a:t>
            </a:r>
            <a:endParaRPr lang="fr-FR" sz="2800" dirty="0">
              <a:solidFill>
                <a:srgbClr val="FFFF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7633374" y="619582"/>
            <a:ext cx="516334" cy="2457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2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534415" y="181439"/>
            <a:ext cx="5735497" cy="646331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THIGH MUSCLE STRAIN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107" y="1266017"/>
            <a:ext cx="5213249" cy="47522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71" y="851179"/>
            <a:ext cx="4526695" cy="25816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571" y="3432810"/>
            <a:ext cx="4526695" cy="27779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44436" y="307048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STIR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0932" y="583392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FAT SAT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9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3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3960" y="282536"/>
            <a:ext cx="4419600" cy="3022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527" y="3511550"/>
            <a:ext cx="4457700" cy="2895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227" y="3548393"/>
            <a:ext cx="4406900" cy="284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19" y="675787"/>
            <a:ext cx="4556408" cy="23992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34287" y="2705723"/>
            <a:ext cx="84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FSE  T1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69672" y="152567"/>
            <a:ext cx="6528575" cy="523220"/>
          </a:xfrm>
          <a:prstGeom prst="rect">
            <a:avLst/>
          </a:prstGeom>
          <a:solidFill>
            <a:srgbClr val="00009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STRESS FRACTURE OF  THE  FEMORAL NECK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35865" y="5987018"/>
            <a:ext cx="1996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IDEAL AFTER GADO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57505" y="2890389"/>
            <a:ext cx="79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FSE T2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2" name="Étoile à 5 branches 11"/>
          <p:cNvSpPr/>
          <p:nvPr/>
        </p:nvSpPr>
        <p:spPr>
          <a:xfrm>
            <a:off x="8582722" y="2982722"/>
            <a:ext cx="295072" cy="184666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731766" y="4340916"/>
            <a:ext cx="1392434" cy="2850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155394" y="4055841"/>
            <a:ext cx="1308831" cy="2850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5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Bilateral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++++</a:t>
            </a:r>
          </a:p>
          <a:p>
            <a:r>
              <a:rPr lang="fr-FR" dirty="0" err="1" smtClean="0"/>
              <a:t>Unilateral</a:t>
            </a:r>
            <a:r>
              <a:rPr lang="fr-FR" dirty="0" smtClean="0"/>
              <a:t> +/- MR </a:t>
            </a:r>
            <a:r>
              <a:rPr lang="fr-FR" dirty="0" err="1" smtClean="0"/>
              <a:t>arthrography</a:t>
            </a:r>
            <a:endParaRPr lang="fr-FR" dirty="0" smtClean="0"/>
          </a:p>
          <a:p>
            <a:r>
              <a:rPr lang="fr-FR" dirty="0" smtClean="0"/>
              <a:t>T1</a:t>
            </a:r>
          </a:p>
          <a:p>
            <a:r>
              <a:rPr lang="fr-FR" dirty="0" smtClean="0"/>
              <a:t>T2</a:t>
            </a:r>
          </a:p>
          <a:p>
            <a:r>
              <a:rPr lang="fr-FR" dirty="0" smtClean="0"/>
              <a:t>STIR </a:t>
            </a:r>
            <a:r>
              <a:rPr lang="fr-FR" dirty="0" err="1" smtClean="0"/>
              <a:t>when</a:t>
            </a:r>
            <a:r>
              <a:rPr lang="fr-FR" dirty="0" smtClean="0"/>
              <a:t> fat people and </a:t>
            </a:r>
            <a:r>
              <a:rPr lang="fr-FR" dirty="0" err="1" smtClean="0"/>
              <a:t>when</a:t>
            </a:r>
            <a:r>
              <a:rPr lang="fr-FR" dirty="0" smtClean="0"/>
              <a:t> fat </a:t>
            </a:r>
            <a:r>
              <a:rPr lang="fr-FR" dirty="0" err="1" smtClean="0"/>
              <a:t>sat</a:t>
            </a:r>
            <a:r>
              <a:rPr lang="fr-FR" dirty="0" smtClean="0"/>
              <a:t> </a:t>
            </a:r>
            <a:r>
              <a:rPr lang="fr-FR" dirty="0" err="1" smtClean="0"/>
              <a:t>inhomogeneous</a:t>
            </a:r>
            <a:endParaRPr lang="fr-FR" dirty="0" smtClean="0"/>
          </a:p>
          <a:p>
            <a:r>
              <a:rPr lang="fr-FR" dirty="0" err="1" smtClean="0"/>
              <a:t>Propeller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6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TAKE HOME MESSAGE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Basics Of MRI:How I Do It  AFIIM -ISRA 2015</a:t>
            </a:r>
            <a:endParaRPr lang="fr-B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61" y="2588565"/>
            <a:ext cx="4363023" cy="27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49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PATIENT POSITION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err="1" smtClean="0"/>
              <a:t>Lying</a:t>
            </a:r>
            <a:r>
              <a:rPr lang="fr-FR" sz="3000" dirty="0" smtClean="0"/>
              <a:t> on the back </a:t>
            </a:r>
          </a:p>
          <a:p>
            <a:r>
              <a:rPr lang="fr-FR" sz="3000" dirty="0" err="1"/>
              <a:t>F</a:t>
            </a:r>
            <a:r>
              <a:rPr lang="fr-FR" sz="3000" dirty="0" err="1" smtClean="0"/>
              <a:t>eet</a:t>
            </a:r>
            <a:r>
              <a:rPr lang="fr-FR" sz="3000" dirty="0" smtClean="0"/>
              <a:t> </a:t>
            </a:r>
            <a:r>
              <a:rPr lang="fr-FR" sz="3000" dirty="0" err="1" smtClean="0"/>
              <a:t>turned</a:t>
            </a:r>
            <a:r>
              <a:rPr lang="fr-FR" sz="3000" dirty="0" smtClean="0"/>
              <a:t> </a:t>
            </a:r>
            <a:r>
              <a:rPr lang="fr-FR" sz="3000" dirty="0" err="1" smtClean="0"/>
              <a:t>inside</a:t>
            </a:r>
            <a:r>
              <a:rPr lang="fr-FR" sz="3000" dirty="0" smtClean="0"/>
              <a:t> (45°) </a:t>
            </a:r>
            <a:br>
              <a:rPr lang="fr-FR" sz="3000" dirty="0" smtClean="0"/>
            </a:br>
            <a:r>
              <a:rPr lang="fr-FR" sz="3000" dirty="0" err="1" smtClean="0"/>
              <a:t>maintained</a:t>
            </a:r>
            <a:r>
              <a:rPr lang="fr-FR" sz="3000" dirty="0" smtClean="0"/>
              <a:t> </a:t>
            </a:r>
            <a:r>
              <a:rPr lang="fr-FR" sz="3000" dirty="0" err="1" smtClean="0"/>
              <a:t>with</a:t>
            </a:r>
            <a:r>
              <a:rPr lang="fr-FR" sz="3000" dirty="0" smtClean="0"/>
              <a:t> </a:t>
            </a:r>
            <a:r>
              <a:rPr lang="fr-FR" sz="3000" dirty="0" err="1" smtClean="0"/>
              <a:t>adhesive</a:t>
            </a:r>
            <a:r>
              <a:rPr lang="fr-FR" sz="3000" dirty="0" smtClean="0"/>
              <a:t> tape</a:t>
            </a:r>
          </a:p>
          <a:p>
            <a:r>
              <a:rPr lang="fr-FR" sz="3000" dirty="0" smtClean="0"/>
              <a:t>Legs </a:t>
            </a:r>
            <a:r>
              <a:rPr lang="fr-FR" sz="3000" dirty="0" err="1" smtClean="0"/>
              <a:t>raised</a:t>
            </a:r>
            <a:endParaRPr lang="fr-FR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2" y="4146404"/>
            <a:ext cx="3762230" cy="25120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07" y="4146404"/>
            <a:ext cx="3752318" cy="2512012"/>
          </a:xfrm>
          <a:prstGeom prst="rect">
            <a:avLst/>
          </a:prstGeom>
        </p:spPr>
      </p:pic>
      <p:pic>
        <p:nvPicPr>
          <p:cNvPr id="7" name="Image 6" descr="IMG_184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992910" y="1708901"/>
            <a:ext cx="3333383" cy="2500037"/>
          </a:xfrm>
          <a:prstGeom prst="rect">
            <a:avLst/>
          </a:prstGeom>
        </p:spPr>
      </p:pic>
      <p:pic>
        <p:nvPicPr>
          <p:cNvPr id="8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09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SLICES POSITION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41835"/>
            <a:ext cx="3048000" cy="304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241" y="1692244"/>
            <a:ext cx="3048000" cy="304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700" y="3701380"/>
            <a:ext cx="3022600" cy="3048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7200" y="1641835"/>
            <a:ext cx="161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Coronal plane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650241" y="1692244"/>
            <a:ext cx="133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Axial plane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3060700" y="3701380"/>
            <a:ext cx="161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Sagittal plane</a:t>
            </a:r>
            <a:endParaRPr lang="en-US" dirty="0"/>
          </a:p>
        </p:txBody>
      </p:sp>
      <p:pic>
        <p:nvPicPr>
          <p:cNvPr id="10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CRITERIA </a:t>
            </a:r>
            <a:r>
              <a:rPr lang="fr-FR" dirty="0" smtClean="0">
                <a:solidFill>
                  <a:srgbClr val="FFFF00"/>
                </a:solidFill>
              </a:rPr>
              <a:t>OF SUCCESS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799" t="6281" r="2361" b="11132"/>
          <a:stretch/>
        </p:blipFill>
        <p:spPr>
          <a:xfrm>
            <a:off x="708897" y="1404710"/>
            <a:ext cx="3009340" cy="25931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237" y="4198804"/>
            <a:ext cx="2434586" cy="2434586"/>
          </a:xfrm>
          <a:prstGeom prst="rect">
            <a:avLst/>
          </a:prstGeom>
          <a:ln w="12700" cmpd="sng">
            <a:solidFill>
              <a:srgbClr val="FF0000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109" y="4198804"/>
            <a:ext cx="2434966" cy="2434966"/>
          </a:xfrm>
          <a:prstGeom prst="rect">
            <a:avLst/>
          </a:prstGeom>
          <a:ln w="12700" cmpd="sng">
            <a:solidFill>
              <a:srgbClr val="FFFF0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775" y="1404710"/>
            <a:ext cx="2606102" cy="26061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t="12801" r="48528" b="14373"/>
          <a:stretch/>
        </p:blipFill>
        <p:spPr>
          <a:xfrm>
            <a:off x="1212289" y="4302161"/>
            <a:ext cx="1568857" cy="2219733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>
            <a:off x="1212289" y="4809067"/>
            <a:ext cx="1568857" cy="1693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212289" y="5370586"/>
            <a:ext cx="1568857" cy="0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019948" y="4826000"/>
            <a:ext cx="171611" cy="5974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7699417" y="4420041"/>
            <a:ext cx="49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gm</a:t>
            </a:r>
            <a:endParaRPr lang="en-US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 flipV="1">
            <a:off x="6669943" y="2883364"/>
            <a:ext cx="381214" cy="19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5466617" y="2364822"/>
            <a:ext cx="362004" cy="121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6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ARTIFACT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object dimension exceed the FOV</a:t>
            </a:r>
          </a:p>
          <a:p>
            <a:r>
              <a:rPr lang="en-US" dirty="0" smtClean="0"/>
              <a:t>Phase encoding direction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mage 4" descr="ln006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6468" r="2310" b="13518"/>
          <a:stretch/>
        </p:blipFill>
        <p:spPr>
          <a:xfrm>
            <a:off x="2451027" y="3422131"/>
            <a:ext cx="4278155" cy="3138489"/>
          </a:xfrm>
          <a:prstGeom prst="rect">
            <a:avLst/>
          </a:prstGeom>
        </p:spPr>
      </p:pic>
      <p:pic>
        <p:nvPicPr>
          <p:cNvPr id="6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0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ARTIFACT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Manifestation of aliasing phenomenon</a:t>
            </a:r>
          </a:p>
          <a:p>
            <a:endParaRPr lang="en-US" dirty="0"/>
          </a:p>
        </p:txBody>
      </p:sp>
      <p:grpSp>
        <p:nvGrpSpPr>
          <p:cNvPr id="10" name="Grouper 9"/>
          <p:cNvGrpSpPr/>
          <p:nvPr/>
        </p:nvGrpSpPr>
        <p:grpSpPr>
          <a:xfrm>
            <a:off x="1693435" y="2953359"/>
            <a:ext cx="5603939" cy="2906226"/>
            <a:chOff x="1537461" y="2986779"/>
            <a:chExt cx="5603939" cy="2906226"/>
          </a:xfrm>
        </p:grpSpPr>
        <p:pic>
          <p:nvPicPr>
            <p:cNvPr id="7" name="Image 6" descr="ln008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2" t="26965" r="2888" b="24630"/>
            <a:stretch/>
          </p:blipFill>
          <p:spPr>
            <a:xfrm>
              <a:off x="1537461" y="3009059"/>
              <a:ext cx="5603939" cy="288394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83642" y="3009059"/>
              <a:ext cx="4211310" cy="2883946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559743" y="2986779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FOV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323576" y="2386673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339616" y="2851815"/>
            <a:ext cx="421131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693435" y="6126163"/>
            <a:ext cx="560393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2323576" y="6035909"/>
            <a:ext cx="0" cy="1738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550926" y="6035909"/>
            <a:ext cx="0" cy="1738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160152" y="6218383"/>
            <a:ext cx="430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O°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6243390" y="6218383"/>
            <a:ext cx="615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360°</a:t>
            </a:r>
            <a:endParaRPr lang="en-US" sz="1600" dirty="0"/>
          </a:p>
        </p:txBody>
      </p:sp>
      <p:grpSp>
        <p:nvGrpSpPr>
          <p:cNvPr id="44" name="Grouper 43"/>
          <p:cNvGrpSpPr/>
          <p:nvPr/>
        </p:nvGrpSpPr>
        <p:grpSpPr>
          <a:xfrm>
            <a:off x="1404087" y="4561920"/>
            <a:ext cx="6226629" cy="1995017"/>
            <a:chOff x="1404087" y="4561920"/>
            <a:chExt cx="6226629" cy="1995017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7297374" y="4561920"/>
              <a:ext cx="0" cy="165646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1685817" y="4561920"/>
              <a:ext cx="7618" cy="1647823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404087" y="6218383"/>
              <a:ext cx="5828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-90°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7015644" y="6218383"/>
              <a:ext cx="615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450°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37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ARTIFACT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Manifestation of aliasing phenomenon</a:t>
            </a:r>
          </a:p>
        </p:txBody>
      </p:sp>
      <p:pic>
        <p:nvPicPr>
          <p:cNvPr id="17" name="Image 16" descr="ln008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2" t="26965" r="2888" b="24630"/>
          <a:stretch/>
        </p:blipFill>
        <p:spPr>
          <a:xfrm>
            <a:off x="1890769" y="2953359"/>
            <a:ext cx="5080311" cy="26144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56986" y="2975639"/>
            <a:ext cx="3960247" cy="2592192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1838268" y="293107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79012" y="2386673"/>
            <a:ext cx="176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encoding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446127" y="2851815"/>
            <a:ext cx="39711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890769" y="5771461"/>
            <a:ext cx="508031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450627" y="5681207"/>
            <a:ext cx="0" cy="1738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414834" y="5681207"/>
            <a:ext cx="0" cy="173834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30149" y="5863681"/>
            <a:ext cx="615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361°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6970470" y="4207218"/>
            <a:ext cx="0" cy="165646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6455687" y="4207218"/>
            <a:ext cx="7618" cy="1647823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708108" y="5855041"/>
            <a:ext cx="6150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450°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6455687" y="6149323"/>
            <a:ext cx="0" cy="19015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2510905" y="6339482"/>
            <a:ext cx="3944783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2496307" y="4207218"/>
            <a:ext cx="7300" cy="213226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970470" y="6149323"/>
            <a:ext cx="0" cy="41216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3026297" y="6564868"/>
            <a:ext cx="3944783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 flipV="1">
            <a:off x="3018997" y="4207218"/>
            <a:ext cx="0" cy="235765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937336" y="6077542"/>
            <a:ext cx="1060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361-360 = 1°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464128" y="6572120"/>
            <a:ext cx="1140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450-360 = 90°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456986" y="5754997"/>
            <a:ext cx="3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°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975203" y="5754997"/>
            <a:ext cx="467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90°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6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27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PHASE WRAP-AROUND ARTIFACT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Manifestation of aliasing phenomenon</a:t>
            </a:r>
          </a:p>
          <a:p>
            <a:endParaRPr lang="en-US" dirty="0"/>
          </a:p>
        </p:txBody>
      </p:sp>
      <p:grpSp>
        <p:nvGrpSpPr>
          <p:cNvPr id="10" name="Grouper 9"/>
          <p:cNvGrpSpPr>
            <a:grpSpLocks noChangeAspect="1"/>
          </p:cNvGrpSpPr>
          <p:nvPr/>
        </p:nvGrpSpPr>
        <p:grpSpPr>
          <a:xfrm>
            <a:off x="1923561" y="2563233"/>
            <a:ext cx="5318108" cy="3897910"/>
            <a:chOff x="2447189" y="2698037"/>
            <a:chExt cx="4281993" cy="3138489"/>
          </a:xfrm>
        </p:grpSpPr>
        <p:pic>
          <p:nvPicPr>
            <p:cNvPr id="5" name="Image 4" descr="ln006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" t="16468" r="2310" b="13518"/>
            <a:stretch/>
          </p:blipFill>
          <p:spPr>
            <a:xfrm>
              <a:off x="2451027" y="2698037"/>
              <a:ext cx="4278155" cy="3138489"/>
            </a:xfrm>
            <a:prstGeom prst="rect">
              <a:avLst/>
            </a:prstGeom>
          </p:spPr>
        </p:pic>
        <p:sp>
          <p:nvSpPr>
            <p:cNvPr id="7" name="Forme libre 6"/>
            <p:cNvSpPr/>
            <p:nvPr/>
          </p:nvSpPr>
          <p:spPr>
            <a:xfrm>
              <a:off x="2447189" y="3390472"/>
              <a:ext cx="880096" cy="1983036"/>
            </a:xfrm>
            <a:custGeom>
              <a:avLst/>
              <a:gdLst>
                <a:gd name="connsiteX0" fmla="*/ 0 w 880096"/>
                <a:gd name="connsiteY0" fmla="*/ 0 h 1983036"/>
                <a:gd name="connsiteX1" fmla="*/ 0 w 880096"/>
                <a:gd name="connsiteY1" fmla="*/ 0 h 1983036"/>
                <a:gd name="connsiteX2" fmla="*/ 18567 w 880096"/>
                <a:gd name="connsiteY2" fmla="*/ 25995 h 1983036"/>
                <a:gd name="connsiteX3" fmla="*/ 29707 w 880096"/>
                <a:gd name="connsiteY3" fmla="*/ 29708 h 1983036"/>
                <a:gd name="connsiteX4" fmla="*/ 44561 w 880096"/>
                <a:gd name="connsiteY4" fmla="*/ 51990 h 1983036"/>
                <a:gd name="connsiteX5" fmla="*/ 63129 w 880096"/>
                <a:gd name="connsiteY5" fmla="*/ 74271 h 1983036"/>
                <a:gd name="connsiteX6" fmla="*/ 74269 w 880096"/>
                <a:gd name="connsiteY6" fmla="*/ 77984 h 1983036"/>
                <a:gd name="connsiteX7" fmla="*/ 96550 w 880096"/>
                <a:gd name="connsiteY7" fmla="*/ 89125 h 1983036"/>
                <a:gd name="connsiteX8" fmla="*/ 115118 w 880096"/>
                <a:gd name="connsiteY8" fmla="*/ 103979 h 1983036"/>
                <a:gd name="connsiteX9" fmla="*/ 118831 w 880096"/>
                <a:gd name="connsiteY9" fmla="*/ 115120 h 1983036"/>
                <a:gd name="connsiteX10" fmla="*/ 144826 w 880096"/>
                <a:gd name="connsiteY10" fmla="*/ 137401 h 1983036"/>
                <a:gd name="connsiteX11" fmla="*/ 163393 w 880096"/>
                <a:gd name="connsiteY11" fmla="*/ 163396 h 1983036"/>
                <a:gd name="connsiteX12" fmla="*/ 174534 w 880096"/>
                <a:gd name="connsiteY12" fmla="*/ 174537 h 1983036"/>
                <a:gd name="connsiteX13" fmla="*/ 181960 w 880096"/>
                <a:gd name="connsiteY13" fmla="*/ 185677 h 1983036"/>
                <a:gd name="connsiteX14" fmla="*/ 193101 w 880096"/>
                <a:gd name="connsiteY14" fmla="*/ 189391 h 1983036"/>
                <a:gd name="connsiteX15" fmla="*/ 200528 w 880096"/>
                <a:gd name="connsiteY15" fmla="*/ 200532 h 1983036"/>
                <a:gd name="connsiteX16" fmla="*/ 222809 w 880096"/>
                <a:gd name="connsiteY16" fmla="*/ 211672 h 1983036"/>
                <a:gd name="connsiteX17" fmla="*/ 256230 w 880096"/>
                <a:gd name="connsiteY17" fmla="*/ 237667 h 1983036"/>
                <a:gd name="connsiteX18" fmla="*/ 271084 w 880096"/>
                <a:gd name="connsiteY18" fmla="*/ 241381 h 1983036"/>
                <a:gd name="connsiteX19" fmla="*/ 289652 w 880096"/>
                <a:gd name="connsiteY19" fmla="*/ 267376 h 1983036"/>
                <a:gd name="connsiteX20" fmla="*/ 297079 w 880096"/>
                <a:gd name="connsiteY20" fmla="*/ 278516 h 1983036"/>
                <a:gd name="connsiteX21" fmla="*/ 308219 w 880096"/>
                <a:gd name="connsiteY21" fmla="*/ 282230 h 1983036"/>
                <a:gd name="connsiteX22" fmla="*/ 311933 w 880096"/>
                <a:gd name="connsiteY22" fmla="*/ 293370 h 1983036"/>
                <a:gd name="connsiteX23" fmla="*/ 330500 w 880096"/>
                <a:gd name="connsiteY23" fmla="*/ 311938 h 1983036"/>
                <a:gd name="connsiteX24" fmla="*/ 341640 w 880096"/>
                <a:gd name="connsiteY24" fmla="*/ 323079 h 1983036"/>
                <a:gd name="connsiteX25" fmla="*/ 356494 w 880096"/>
                <a:gd name="connsiteY25" fmla="*/ 341647 h 1983036"/>
                <a:gd name="connsiteX26" fmla="*/ 360208 w 880096"/>
                <a:gd name="connsiteY26" fmla="*/ 356501 h 1983036"/>
                <a:gd name="connsiteX27" fmla="*/ 393629 w 880096"/>
                <a:gd name="connsiteY27" fmla="*/ 393636 h 1983036"/>
                <a:gd name="connsiteX28" fmla="*/ 412197 w 880096"/>
                <a:gd name="connsiteY28" fmla="*/ 415918 h 1983036"/>
                <a:gd name="connsiteX29" fmla="*/ 423337 w 880096"/>
                <a:gd name="connsiteY29" fmla="*/ 419631 h 1983036"/>
                <a:gd name="connsiteX30" fmla="*/ 434478 w 880096"/>
                <a:gd name="connsiteY30" fmla="*/ 438199 h 1983036"/>
                <a:gd name="connsiteX31" fmla="*/ 453045 w 880096"/>
                <a:gd name="connsiteY31" fmla="*/ 467907 h 1983036"/>
                <a:gd name="connsiteX32" fmla="*/ 479040 w 880096"/>
                <a:gd name="connsiteY32" fmla="*/ 493902 h 1983036"/>
                <a:gd name="connsiteX33" fmla="*/ 501320 w 880096"/>
                <a:gd name="connsiteY33" fmla="*/ 505043 h 1983036"/>
                <a:gd name="connsiteX34" fmla="*/ 512461 w 880096"/>
                <a:gd name="connsiteY34" fmla="*/ 508756 h 1983036"/>
                <a:gd name="connsiteX35" fmla="*/ 519888 w 880096"/>
                <a:gd name="connsiteY35" fmla="*/ 534751 h 1983036"/>
                <a:gd name="connsiteX36" fmla="*/ 531028 w 880096"/>
                <a:gd name="connsiteY36" fmla="*/ 545892 h 1983036"/>
                <a:gd name="connsiteX37" fmla="*/ 549596 w 880096"/>
                <a:gd name="connsiteY37" fmla="*/ 579314 h 1983036"/>
                <a:gd name="connsiteX38" fmla="*/ 568163 w 880096"/>
                <a:gd name="connsiteY38" fmla="*/ 597882 h 1983036"/>
                <a:gd name="connsiteX39" fmla="*/ 586731 w 880096"/>
                <a:gd name="connsiteY39" fmla="*/ 631304 h 1983036"/>
                <a:gd name="connsiteX40" fmla="*/ 594158 w 880096"/>
                <a:gd name="connsiteY40" fmla="*/ 646158 h 1983036"/>
                <a:gd name="connsiteX41" fmla="*/ 601585 w 880096"/>
                <a:gd name="connsiteY41" fmla="*/ 657298 h 1983036"/>
                <a:gd name="connsiteX42" fmla="*/ 605298 w 880096"/>
                <a:gd name="connsiteY42" fmla="*/ 672153 h 1983036"/>
                <a:gd name="connsiteX43" fmla="*/ 616439 w 880096"/>
                <a:gd name="connsiteY43" fmla="*/ 679580 h 1983036"/>
                <a:gd name="connsiteX44" fmla="*/ 631293 w 880096"/>
                <a:gd name="connsiteY44" fmla="*/ 701861 h 1983036"/>
                <a:gd name="connsiteX45" fmla="*/ 642433 w 880096"/>
                <a:gd name="connsiteY45" fmla="*/ 720429 h 1983036"/>
                <a:gd name="connsiteX46" fmla="*/ 646146 w 880096"/>
                <a:gd name="connsiteY46" fmla="*/ 731569 h 1983036"/>
                <a:gd name="connsiteX47" fmla="*/ 653573 w 880096"/>
                <a:gd name="connsiteY47" fmla="*/ 738997 h 1983036"/>
                <a:gd name="connsiteX48" fmla="*/ 675854 w 880096"/>
                <a:gd name="connsiteY48" fmla="*/ 776132 h 1983036"/>
                <a:gd name="connsiteX49" fmla="*/ 686995 w 880096"/>
                <a:gd name="connsiteY49" fmla="*/ 779846 h 1983036"/>
                <a:gd name="connsiteX50" fmla="*/ 701849 w 880096"/>
                <a:gd name="connsiteY50" fmla="*/ 828122 h 1983036"/>
                <a:gd name="connsiteX51" fmla="*/ 705562 w 880096"/>
                <a:gd name="connsiteY51" fmla="*/ 839262 h 1983036"/>
                <a:gd name="connsiteX52" fmla="*/ 716703 w 880096"/>
                <a:gd name="connsiteY52" fmla="*/ 850403 h 1983036"/>
                <a:gd name="connsiteX53" fmla="*/ 727843 w 880096"/>
                <a:gd name="connsiteY53" fmla="*/ 876398 h 1983036"/>
                <a:gd name="connsiteX54" fmla="*/ 738984 w 880096"/>
                <a:gd name="connsiteY54" fmla="*/ 902393 h 1983036"/>
                <a:gd name="connsiteX55" fmla="*/ 753838 w 880096"/>
                <a:gd name="connsiteY55" fmla="*/ 924674 h 1983036"/>
                <a:gd name="connsiteX56" fmla="*/ 772405 w 880096"/>
                <a:gd name="connsiteY56" fmla="*/ 961810 h 1983036"/>
                <a:gd name="connsiteX57" fmla="*/ 787259 w 880096"/>
                <a:gd name="connsiteY57" fmla="*/ 965523 h 1983036"/>
                <a:gd name="connsiteX58" fmla="*/ 794686 w 880096"/>
                <a:gd name="connsiteY58" fmla="*/ 976664 h 1983036"/>
                <a:gd name="connsiteX59" fmla="*/ 798400 w 880096"/>
                <a:gd name="connsiteY59" fmla="*/ 991518 h 1983036"/>
                <a:gd name="connsiteX60" fmla="*/ 802113 w 880096"/>
                <a:gd name="connsiteY60" fmla="*/ 1002659 h 1983036"/>
                <a:gd name="connsiteX61" fmla="*/ 805826 w 880096"/>
                <a:gd name="connsiteY61" fmla="*/ 1021226 h 1983036"/>
                <a:gd name="connsiteX62" fmla="*/ 813253 w 880096"/>
                <a:gd name="connsiteY62" fmla="*/ 1036081 h 1983036"/>
                <a:gd name="connsiteX63" fmla="*/ 816967 w 880096"/>
                <a:gd name="connsiteY63" fmla="*/ 1047221 h 1983036"/>
                <a:gd name="connsiteX64" fmla="*/ 831821 w 880096"/>
                <a:gd name="connsiteY64" fmla="*/ 1073216 h 1983036"/>
                <a:gd name="connsiteX65" fmla="*/ 842961 w 880096"/>
                <a:gd name="connsiteY65" fmla="*/ 1080643 h 1983036"/>
                <a:gd name="connsiteX66" fmla="*/ 846675 w 880096"/>
                <a:gd name="connsiteY66" fmla="*/ 1121492 h 1983036"/>
                <a:gd name="connsiteX67" fmla="*/ 861529 w 880096"/>
                <a:gd name="connsiteY67" fmla="*/ 1158628 h 1983036"/>
                <a:gd name="connsiteX68" fmla="*/ 865242 w 880096"/>
                <a:gd name="connsiteY68" fmla="*/ 1169768 h 1983036"/>
                <a:gd name="connsiteX69" fmla="*/ 868956 w 880096"/>
                <a:gd name="connsiteY69" fmla="*/ 1229185 h 1983036"/>
                <a:gd name="connsiteX70" fmla="*/ 872669 w 880096"/>
                <a:gd name="connsiteY70" fmla="*/ 1244039 h 1983036"/>
                <a:gd name="connsiteX71" fmla="*/ 880096 w 880096"/>
                <a:gd name="connsiteY71" fmla="*/ 1288602 h 1983036"/>
                <a:gd name="connsiteX72" fmla="*/ 876383 w 880096"/>
                <a:gd name="connsiteY72" fmla="*/ 1526269 h 1983036"/>
                <a:gd name="connsiteX73" fmla="*/ 868956 w 880096"/>
                <a:gd name="connsiteY73" fmla="*/ 1548551 h 1983036"/>
                <a:gd name="connsiteX74" fmla="*/ 857815 w 880096"/>
                <a:gd name="connsiteY74" fmla="*/ 1593113 h 1983036"/>
                <a:gd name="connsiteX75" fmla="*/ 854102 w 880096"/>
                <a:gd name="connsiteY75" fmla="*/ 1604254 h 1983036"/>
                <a:gd name="connsiteX76" fmla="*/ 820680 w 880096"/>
                <a:gd name="connsiteY76" fmla="*/ 1630249 h 1983036"/>
                <a:gd name="connsiteX77" fmla="*/ 805826 w 880096"/>
                <a:gd name="connsiteY77" fmla="*/ 1656244 h 1983036"/>
                <a:gd name="connsiteX78" fmla="*/ 798400 w 880096"/>
                <a:gd name="connsiteY78" fmla="*/ 1678525 h 1983036"/>
                <a:gd name="connsiteX79" fmla="*/ 794686 w 880096"/>
                <a:gd name="connsiteY79" fmla="*/ 1689666 h 1983036"/>
                <a:gd name="connsiteX80" fmla="*/ 768692 w 880096"/>
                <a:gd name="connsiteY80" fmla="*/ 1715660 h 1983036"/>
                <a:gd name="connsiteX81" fmla="*/ 746411 w 880096"/>
                <a:gd name="connsiteY81" fmla="*/ 1737942 h 1983036"/>
                <a:gd name="connsiteX82" fmla="*/ 735270 w 880096"/>
                <a:gd name="connsiteY82" fmla="*/ 1752796 h 1983036"/>
                <a:gd name="connsiteX83" fmla="*/ 712989 w 880096"/>
                <a:gd name="connsiteY83" fmla="*/ 1760223 h 1983036"/>
                <a:gd name="connsiteX84" fmla="*/ 701849 w 880096"/>
                <a:gd name="connsiteY84" fmla="*/ 1771364 h 1983036"/>
                <a:gd name="connsiteX85" fmla="*/ 675854 w 880096"/>
                <a:gd name="connsiteY85" fmla="*/ 1786218 h 1983036"/>
                <a:gd name="connsiteX86" fmla="*/ 646146 w 880096"/>
                <a:gd name="connsiteY86" fmla="*/ 1808499 h 1983036"/>
                <a:gd name="connsiteX87" fmla="*/ 638720 w 880096"/>
                <a:gd name="connsiteY87" fmla="*/ 1819640 h 1983036"/>
                <a:gd name="connsiteX88" fmla="*/ 627579 w 880096"/>
                <a:gd name="connsiteY88" fmla="*/ 1823353 h 1983036"/>
                <a:gd name="connsiteX89" fmla="*/ 594158 w 880096"/>
                <a:gd name="connsiteY89" fmla="*/ 1834494 h 1983036"/>
                <a:gd name="connsiteX90" fmla="*/ 568163 w 880096"/>
                <a:gd name="connsiteY90" fmla="*/ 1849348 h 1983036"/>
                <a:gd name="connsiteX91" fmla="*/ 553309 w 880096"/>
                <a:gd name="connsiteY91" fmla="*/ 1864202 h 1983036"/>
                <a:gd name="connsiteX92" fmla="*/ 534742 w 880096"/>
                <a:gd name="connsiteY92" fmla="*/ 1871630 h 1983036"/>
                <a:gd name="connsiteX93" fmla="*/ 523601 w 880096"/>
                <a:gd name="connsiteY93" fmla="*/ 1867916 h 1983036"/>
                <a:gd name="connsiteX94" fmla="*/ 467899 w 880096"/>
                <a:gd name="connsiteY94" fmla="*/ 1875343 h 1983036"/>
                <a:gd name="connsiteX95" fmla="*/ 449332 w 880096"/>
                <a:gd name="connsiteY95" fmla="*/ 1882770 h 1983036"/>
                <a:gd name="connsiteX96" fmla="*/ 423337 w 880096"/>
                <a:gd name="connsiteY96" fmla="*/ 1897624 h 1983036"/>
                <a:gd name="connsiteX97" fmla="*/ 415910 w 880096"/>
                <a:gd name="connsiteY97" fmla="*/ 1908765 h 1983036"/>
                <a:gd name="connsiteX98" fmla="*/ 401056 w 880096"/>
                <a:gd name="connsiteY98" fmla="*/ 1905051 h 1983036"/>
                <a:gd name="connsiteX99" fmla="*/ 360208 w 880096"/>
                <a:gd name="connsiteY99" fmla="*/ 1912479 h 1983036"/>
                <a:gd name="connsiteX100" fmla="*/ 300792 w 880096"/>
                <a:gd name="connsiteY100" fmla="*/ 1923619 h 1983036"/>
                <a:gd name="connsiteX101" fmla="*/ 267371 w 880096"/>
                <a:gd name="connsiteY101" fmla="*/ 1942187 h 1983036"/>
                <a:gd name="connsiteX102" fmla="*/ 252517 w 880096"/>
                <a:gd name="connsiteY102" fmla="*/ 1945901 h 1983036"/>
                <a:gd name="connsiteX103" fmla="*/ 211668 w 880096"/>
                <a:gd name="connsiteY103" fmla="*/ 1957041 h 1983036"/>
                <a:gd name="connsiteX104" fmla="*/ 185674 w 880096"/>
                <a:gd name="connsiteY104" fmla="*/ 1964468 h 1983036"/>
                <a:gd name="connsiteX105" fmla="*/ 152253 w 880096"/>
                <a:gd name="connsiteY105" fmla="*/ 1971895 h 1983036"/>
                <a:gd name="connsiteX106" fmla="*/ 141112 w 880096"/>
                <a:gd name="connsiteY106" fmla="*/ 1968182 h 1983036"/>
                <a:gd name="connsiteX107" fmla="*/ 129972 w 880096"/>
                <a:gd name="connsiteY107" fmla="*/ 1971895 h 1983036"/>
                <a:gd name="connsiteX108" fmla="*/ 115118 w 880096"/>
                <a:gd name="connsiteY108" fmla="*/ 1975609 h 1983036"/>
                <a:gd name="connsiteX109" fmla="*/ 103977 w 880096"/>
                <a:gd name="connsiteY109" fmla="*/ 1971895 h 1983036"/>
                <a:gd name="connsiteX110" fmla="*/ 55702 w 880096"/>
                <a:gd name="connsiteY110" fmla="*/ 1983036 h 1983036"/>
                <a:gd name="connsiteX111" fmla="*/ 29707 w 880096"/>
                <a:gd name="connsiteY111" fmla="*/ 1983036 h 1983036"/>
                <a:gd name="connsiteX112" fmla="*/ 18567 w 880096"/>
                <a:gd name="connsiteY112" fmla="*/ 1979323 h 1983036"/>
                <a:gd name="connsiteX113" fmla="*/ 14854 w 880096"/>
                <a:gd name="connsiteY113" fmla="*/ 1979323 h 1983036"/>
                <a:gd name="connsiteX114" fmla="*/ 0 w 880096"/>
                <a:gd name="connsiteY114" fmla="*/ 0 h 198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880096" h="1983036">
                  <a:moveTo>
                    <a:pt x="0" y="0"/>
                  </a:moveTo>
                  <a:lnTo>
                    <a:pt x="0" y="0"/>
                  </a:lnTo>
                  <a:cubicBezTo>
                    <a:pt x="6189" y="8665"/>
                    <a:pt x="11038" y="18465"/>
                    <a:pt x="18567" y="25995"/>
                  </a:cubicBezTo>
                  <a:cubicBezTo>
                    <a:pt x="21335" y="28763"/>
                    <a:pt x="26939" y="26940"/>
                    <a:pt x="29707" y="29708"/>
                  </a:cubicBezTo>
                  <a:cubicBezTo>
                    <a:pt x="36019" y="36020"/>
                    <a:pt x="39610" y="44563"/>
                    <a:pt x="44561" y="51990"/>
                  </a:cubicBezTo>
                  <a:cubicBezTo>
                    <a:pt x="50041" y="60210"/>
                    <a:pt x="54552" y="68553"/>
                    <a:pt x="63129" y="74271"/>
                  </a:cubicBezTo>
                  <a:cubicBezTo>
                    <a:pt x="66386" y="76442"/>
                    <a:pt x="70556" y="76746"/>
                    <a:pt x="74269" y="77984"/>
                  </a:cubicBezTo>
                  <a:cubicBezTo>
                    <a:pt x="100951" y="104669"/>
                    <a:pt x="55493" y="61754"/>
                    <a:pt x="96550" y="89125"/>
                  </a:cubicBezTo>
                  <a:cubicBezTo>
                    <a:pt x="130142" y="111519"/>
                    <a:pt x="78699" y="91842"/>
                    <a:pt x="115118" y="103979"/>
                  </a:cubicBezTo>
                  <a:cubicBezTo>
                    <a:pt x="116356" y="107693"/>
                    <a:pt x="116660" y="111863"/>
                    <a:pt x="118831" y="115120"/>
                  </a:cubicBezTo>
                  <a:cubicBezTo>
                    <a:pt x="126916" y="127248"/>
                    <a:pt x="134529" y="127104"/>
                    <a:pt x="144826" y="137401"/>
                  </a:cubicBezTo>
                  <a:cubicBezTo>
                    <a:pt x="158202" y="150777"/>
                    <a:pt x="152851" y="150746"/>
                    <a:pt x="163393" y="163396"/>
                  </a:cubicBezTo>
                  <a:cubicBezTo>
                    <a:pt x="166755" y="167431"/>
                    <a:pt x="171172" y="170502"/>
                    <a:pt x="174534" y="174537"/>
                  </a:cubicBezTo>
                  <a:cubicBezTo>
                    <a:pt x="177391" y="177965"/>
                    <a:pt x="178475" y="182889"/>
                    <a:pt x="181960" y="185677"/>
                  </a:cubicBezTo>
                  <a:cubicBezTo>
                    <a:pt x="185017" y="188122"/>
                    <a:pt x="189387" y="188153"/>
                    <a:pt x="193101" y="189391"/>
                  </a:cubicBezTo>
                  <a:cubicBezTo>
                    <a:pt x="195577" y="193105"/>
                    <a:pt x="197372" y="197376"/>
                    <a:pt x="200528" y="200532"/>
                  </a:cubicBezTo>
                  <a:cubicBezTo>
                    <a:pt x="207727" y="207732"/>
                    <a:pt x="213747" y="208652"/>
                    <a:pt x="222809" y="211672"/>
                  </a:cubicBezTo>
                  <a:cubicBezTo>
                    <a:pt x="231551" y="220415"/>
                    <a:pt x="244383" y="234705"/>
                    <a:pt x="256230" y="237667"/>
                  </a:cubicBezTo>
                  <a:lnTo>
                    <a:pt x="271084" y="241381"/>
                  </a:lnTo>
                  <a:cubicBezTo>
                    <a:pt x="284826" y="268865"/>
                    <a:pt x="270834" y="244794"/>
                    <a:pt x="289652" y="267376"/>
                  </a:cubicBezTo>
                  <a:cubicBezTo>
                    <a:pt x="292509" y="270804"/>
                    <a:pt x="293594" y="275728"/>
                    <a:pt x="297079" y="278516"/>
                  </a:cubicBezTo>
                  <a:cubicBezTo>
                    <a:pt x="300135" y="280961"/>
                    <a:pt x="304506" y="280992"/>
                    <a:pt x="308219" y="282230"/>
                  </a:cubicBezTo>
                  <a:cubicBezTo>
                    <a:pt x="309457" y="285943"/>
                    <a:pt x="309584" y="290239"/>
                    <a:pt x="311933" y="293370"/>
                  </a:cubicBezTo>
                  <a:cubicBezTo>
                    <a:pt x="317185" y="300372"/>
                    <a:pt x="324311" y="305749"/>
                    <a:pt x="330500" y="311938"/>
                  </a:cubicBezTo>
                  <a:cubicBezTo>
                    <a:pt x="334213" y="315652"/>
                    <a:pt x="338727" y="318709"/>
                    <a:pt x="341640" y="323079"/>
                  </a:cubicBezTo>
                  <a:cubicBezTo>
                    <a:pt x="351009" y="337132"/>
                    <a:pt x="345911" y="331063"/>
                    <a:pt x="356494" y="341647"/>
                  </a:cubicBezTo>
                  <a:cubicBezTo>
                    <a:pt x="357732" y="346598"/>
                    <a:pt x="357926" y="351936"/>
                    <a:pt x="360208" y="356501"/>
                  </a:cubicBezTo>
                  <a:cubicBezTo>
                    <a:pt x="370105" y="376295"/>
                    <a:pt x="379776" y="372855"/>
                    <a:pt x="393629" y="393636"/>
                  </a:cubicBezTo>
                  <a:cubicBezTo>
                    <a:pt x="399110" y="401857"/>
                    <a:pt x="403618" y="410199"/>
                    <a:pt x="412197" y="415918"/>
                  </a:cubicBezTo>
                  <a:cubicBezTo>
                    <a:pt x="415454" y="418089"/>
                    <a:pt x="419624" y="418393"/>
                    <a:pt x="423337" y="419631"/>
                  </a:cubicBezTo>
                  <a:cubicBezTo>
                    <a:pt x="427051" y="425820"/>
                    <a:pt x="430973" y="431889"/>
                    <a:pt x="434478" y="438199"/>
                  </a:cubicBezTo>
                  <a:cubicBezTo>
                    <a:pt x="443273" y="454031"/>
                    <a:pt x="440148" y="453720"/>
                    <a:pt x="453045" y="467907"/>
                  </a:cubicBezTo>
                  <a:cubicBezTo>
                    <a:pt x="461288" y="476974"/>
                    <a:pt x="467415" y="490026"/>
                    <a:pt x="479040" y="493902"/>
                  </a:cubicBezTo>
                  <a:cubicBezTo>
                    <a:pt x="507051" y="503241"/>
                    <a:pt x="472515" y="490641"/>
                    <a:pt x="501320" y="505043"/>
                  </a:cubicBezTo>
                  <a:cubicBezTo>
                    <a:pt x="504821" y="506794"/>
                    <a:pt x="508747" y="507518"/>
                    <a:pt x="512461" y="508756"/>
                  </a:cubicBezTo>
                  <a:cubicBezTo>
                    <a:pt x="512957" y="510742"/>
                    <a:pt x="517755" y="531551"/>
                    <a:pt x="519888" y="534751"/>
                  </a:cubicBezTo>
                  <a:cubicBezTo>
                    <a:pt x="522801" y="539121"/>
                    <a:pt x="527315" y="542178"/>
                    <a:pt x="531028" y="545892"/>
                  </a:cubicBezTo>
                  <a:cubicBezTo>
                    <a:pt x="535698" y="559901"/>
                    <a:pt x="536827" y="566544"/>
                    <a:pt x="549596" y="579314"/>
                  </a:cubicBezTo>
                  <a:lnTo>
                    <a:pt x="568163" y="597882"/>
                  </a:lnTo>
                  <a:cubicBezTo>
                    <a:pt x="582720" y="634274"/>
                    <a:pt x="567104" y="599901"/>
                    <a:pt x="586731" y="631304"/>
                  </a:cubicBezTo>
                  <a:cubicBezTo>
                    <a:pt x="589665" y="635998"/>
                    <a:pt x="591411" y="641352"/>
                    <a:pt x="594158" y="646158"/>
                  </a:cubicBezTo>
                  <a:cubicBezTo>
                    <a:pt x="596372" y="650033"/>
                    <a:pt x="599109" y="653585"/>
                    <a:pt x="601585" y="657298"/>
                  </a:cubicBezTo>
                  <a:cubicBezTo>
                    <a:pt x="602823" y="662250"/>
                    <a:pt x="602467" y="667906"/>
                    <a:pt x="605298" y="672153"/>
                  </a:cubicBezTo>
                  <a:cubicBezTo>
                    <a:pt x="607774" y="675867"/>
                    <a:pt x="613500" y="676221"/>
                    <a:pt x="616439" y="679580"/>
                  </a:cubicBezTo>
                  <a:cubicBezTo>
                    <a:pt x="622317" y="686298"/>
                    <a:pt x="626701" y="694207"/>
                    <a:pt x="631293" y="701861"/>
                  </a:cubicBezTo>
                  <a:cubicBezTo>
                    <a:pt x="635006" y="708050"/>
                    <a:pt x="639205" y="713973"/>
                    <a:pt x="642433" y="720429"/>
                  </a:cubicBezTo>
                  <a:cubicBezTo>
                    <a:pt x="644183" y="723930"/>
                    <a:pt x="644132" y="728213"/>
                    <a:pt x="646146" y="731569"/>
                  </a:cubicBezTo>
                  <a:cubicBezTo>
                    <a:pt x="647947" y="734571"/>
                    <a:pt x="651631" y="736084"/>
                    <a:pt x="653573" y="738997"/>
                  </a:cubicBezTo>
                  <a:cubicBezTo>
                    <a:pt x="658769" y="746792"/>
                    <a:pt x="667963" y="773502"/>
                    <a:pt x="675854" y="776132"/>
                  </a:cubicBezTo>
                  <a:lnTo>
                    <a:pt x="686995" y="779846"/>
                  </a:lnTo>
                  <a:cubicBezTo>
                    <a:pt x="699598" y="836560"/>
                    <a:pt x="687390" y="794384"/>
                    <a:pt x="701849" y="828122"/>
                  </a:cubicBezTo>
                  <a:cubicBezTo>
                    <a:pt x="703391" y="831720"/>
                    <a:pt x="703391" y="836005"/>
                    <a:pt x="705562" y="839262"/>
                  </a:cubicBezTo>
                  <a:cubicBezTo>
                    <a:pt x="708475" y="843632"/>
                    <a:pt x="712989" y="846689"/>
                    <a:pt x="716703" y="850403"/>
                  </a:cubicBezTo>
                  <a:cubicBezTo>
                    <a:pt x="725408" y="876522"/>
                    <a:pt x="714082" y="844289"/>
                    <a:pt x="727843" y="876398"/>
                  </a:cubicBezTo>
                  <a:cubicBezTo>
                    <a:pt x="735526" y="894324"/>
                    <a:pt x="726669" y="881869"/>
                    <a:pt x="738984" y="902393"/>
                  </a:cubicBezTo>
                  <a:cubicBezTo>
                    <a:pt x="743576" y="910047"/>
                    <a:pt x="753838" y="924674"/>
                    <a:pt x="753838" y="924674"/>
                  </a:cubicBezTo>
                  <a:cubicBezTo>
                    <a:pt x="756345" y="934705"/>
                    <a:pt x="760615" y="958863"/>
                    <a:pt x="772405" y="961810"/>
                  </a:cubicBezTo>
                  <a:lnTo>
                    <a:pt x="787259" y="965523"/>
                  </a:lnTo>
                  <a:cubicBezTo>
                    <a:pt x="789735" y="969237"/>
                    <a:pt x="792928" y="972562"/>
                    <a:pt x="794686" y="976664"/>
                  </a:cubicBezTo>
                  <a:cubicBezTo>
                    <a:pt x="796697" y="981355"/>
                    <a:pt x="796998" y="986611"/>
                    <a:pt x="798400" y="991518"/>
                  </a:cubicBezTo>
                  <a:cubicBezTo>
                    <a:pt x="799475" y="995282"/>
                    <a:pt x="801164" y="998861"/>
                    <a:pt x="802113" y="1002659"/>
                  </a:cubicBezTo>
                  <a:cubicBezTo>
                    <a:pt x="803644" y="1008782"/>
                    <a:pt x="803830" y="1015238"/>
                    <a:pt x="805826" y="1021226"/>
                  </a:cubicBezTo>
                  <a:cubicBezTo>
                    <a:pt x="807577" y="1026478"/>
                    <a:pt x="811072" y="1030993"/>
                    <a:pt x="813253" y="1036081"/>
                  </a:cubicBezTo>
                  <a:cubicBezTo>
                    <a:pt x="814795" y="1039679"/>
                    <a:pt x="815425" y="1043623"/>
                    <a:pt x="816967" y="1047221"/>
                  </a:cubicBezTo>
                  <a:cubicBezTo>
                    <a:pt x="819151" y="1052318"/>
                    <a:pt x="827159" y="1068554"/>
                    <a:pt x="831821" y="1073216"/>
                  </a:cubicBezTo>
                  <a:cubicBezTo>
                    <a:pt x="834977" y="1076372"/>
                    <a:pt x="839248" y="1078167"/>
                    <a:pt x="842961" y="1080643"/>
                  </a:cubicBezTo>
                  <a:cubicBezTo>
                    <a:pt x="844199" y="1094259"/>
                    <a:pt x="843508" y="1108191"/>
                    <a:pt x="846675" y="1121492"/>
                  </a:cubicBezTo>
                  <a:cubicBezTo>
                    <a:pt x="849763" y="1134462"/>
                    <a:pt x="857313" y="1145980"/>
                    <a:pt x="861529" y="1158628"/>
                  </a:cubicBezTo>
                  <a:lnTo>
                    <a:pt x="865242" y="1169768"/>
                  </a:lnTo>
                  <a:cubicBezTo>
                    <a:pt x="866480" y="1189574"/>
                    <a:pt x="866981" y="1209439"/>
                    <a:pt x="868956" y="1229185"/>
                  </a:cubicBezTo>
                  <a:cubicBezTo>
                    <a:pt x="869464" y="1234263"/>
                    <a:pt x="871562" y="1239057"/>
                    <a:pt x="872669" y="1244039"/>
                  </a:cubicBezTo>
                  <a:cubicBezTo>
                    <a:pt x="877015" y="1263598"/>
                    <a:pt x="876994" y="1266886"/>
                    <a:pt x="880096" y="1288602"/>
                  </a:cubicBezTo>
                  <a:cubicBezTo>
                    <a:pt x="878858" y="1367824"/>
                    <a:pt x="879775" y="1447110"/>
                    <a:pt x="876383" y="1526269"/>
                  </a:cubicBezTo>
                  <a:cubicBezTo>
                    <a:pt x="876048" y="1534091"/>
                    <a:pt x="870243" y="1540828"/>
                    <a:pt x="868956" y="1548551"/>
                  </a:cubicBezTo>
                  <a:cubicBezTo>
                    <a:pt x="863954" y="1578558"/>
                    <a:pt x="867624" y="1563685"/>
                    <a:pt x="857815" y="1593113"/>
                  </a:cubicBezTo>
                  <a:cubicBezTo>
                    <a:pt x="856577" y="1596827"/>
                    <a:pt x="857603" y="1602503"/>
                    <a:pt x="854102" y="1604254"/>
                  </a:cubicBezTo>
                  <a:cubicBezTo>
                    <a:pt x="831419" y="1615595"/>
                    <a:pt x="843162" y="1607767"/>
                    <a:pt x="820680" y="1630249"/>
                  </a:cubicBezTo>
                  <a:cubicBezTo>
                    <a:pt x="810482" y="1671047"/>
                    <a:pt x="825939" y="1620039"/>
                    <a:pt x="805826" y="1656244"/>
                  </a:cubicBezTo>
                  <a:cubicBezTo>
                    <a:pt x="802024" y="1663088"/>
                    <a:pt x="800876" y="1671098"/>
                    <a:pt x="798400" y="1678525"/>
                  </a:cubicBezTo>
                  <a:cubicBezTo>
                    <a:pt x="797162" y="1682239"/>
                    <a:pt x="797943" y="1687495"/>
                    <a:pt x="794686" y="1689666"/>
                  </a:cubicBezTo>
                  <a:cubicBezTo>
                    <a:pt x="773514" y="1703782"/>
                    <a:pt x="792439" y="1689538"/>
                    <a:pt x="768692" y="1715660"/>
                  </a:cubicBezTo>
                  <a:cubicBezTo>
                    <a:pt x="761627" y="1723432"/>
                    <a:pt x="752713" y="1729539"/>
                    <a:pt x="746411" y="1737942"/>
                  </a:cubicBezTo>
                  <a:cubicBezTo>
                    <a:pt x="742697" y="1742893"/>
                    <a:pt x="740420" y="1749363"/>
                    <a:pt x="735270" y="1752796"/>
                  </a:cubicBezTo>
                  <a:cubicBezTo>
                    <a:pt x="728756" y="1757139"/>
                    <a:pt x="712989" y="1760223"/>
                    <a:pt x="712989" y="1760223"/>
                  </a:cubicBezTo>
                  <a:cubicBezTo>
                    <a:pt x="709276" y="1763937"/>
                    <a:pt x="706122" y="1768311"/>
                    <a:pt x="701849" y="1771364"/>
                  </a:cubicBezTo>
                  <a:cubicBezTo>
                    <a:pt x="676427" y="1789524"/>
                    <a:pt x="696903" y="1768677"/>
                    <a:pt x="675854" y="1786218"/>
                  </a:cubicBezTo>
                  <a:cubicBezTo>
                    <a:pt x="648007" y="1809425"/>
                    <a:pt x="685166" y="1785089"/>
                    <a:pt x="646146" y="1808499"/>
                  </a:cubicBezTo>
                  <a:cubicBezTo>
                    <a:pt x="643671" y="1812213"/>
                    <a:pt x="642205" y="1816852"/>
                    <a:pt x="638720" y="1819640"/>
                  </a:cubicBezTo>
                  <a:cubicBezTo>
                    <a:pt x="635663" y="1822085"/>
                    <a:pt x="631343" y="1822278"/>
                    <a:pt x="627579" y="1823353"/>
                  </a:cubicBezTo>
                  <a:cubicBezTo>
                    <a:pt x="606462" y="1829386"/>
                    <a:pt x="617197" y="1824254"/>
                    <a:pt x="594158" y="1834494"/>
                  </a:cubicBezTo>
                  <a:cubicBezTo>
                    <a:pt x="586864" y="1837736"/>
                    <a:pt x="574596" y="1843834"/>
                    <a:pt x="568163" y="1849348"/>
                  </a:cubicBezTo>
                  <a:cubicBezTo>
                    <a:pt x="562846" y="1853905"/>
                    <a:pt x="558260" y="1859251"/>
                    <a:pt x="553309" y="1864202"/>
                  </a:cubicBezTo>
                  <a:cubicBezTo>
                    <a:pt x="525307" y="1854869"/>
                    <a:pt x="558739" y="1862031"/>
                    <a:pt x="534742" y="1871630"/>
                  </a:cubicBezTo>
                  <a:cubicBezTo>
                    <a:pt x="531107" y="1873084"/>
                    <a:pt x="527315" y="1869154"/>
                    <a:pt x="523601" y="1867916"/>
                  </a:cubicBezTo>
                  <a:cubicBezTo>
                    <a:pt x="510515" y="1869225"/>
                    <a:pt x="483277" y="1870730"/>
                    <a:pt x="467899" y="1875343"/>
                  </a:cubicBezTo>
                  <a:cubicBezTo>
                    <a:pt x="461514" y="1877258"/>
                    <a:pt x="455159" y="1879533"/>
                    <a:pt x="449332" y="1882770"/>
                  </a:cubicBezTo>
                  <a:cubicBezTo>
                    <a:pt x="415614" y="1901503"/>
                    <a:pt x="450300" y="1888638"/>
                    <a:pt x="423337" y="1897624"/>
                  </a:cubicBezTo>
                  <a:cubicBezTo>
                    <a:pt x="420861" y="1901338"/>
                    <a:pt x="420144" y="1907354"/>
                    <a:pt x="415910" y="1908765"/>
                  </a:cubicBezTo>
                  <a:cubicBezTo>
                    <a:pt x="411068" y="1910379"/>
                    <a:pt x="406160" y="1905051"/>
                    <a:pt x="401056" y="1905051"/>
                  </a:cubicBezTo>
                  <a:cubicBezTo>
                    <a:pt x="387751" y="1905051"/>
                    <a:pt x="373208" y="1909229"/>
                    <a:pt x="360208" y="1912479"/>
                  </a:cubicBezTo>
                  <a:cubicBezTo>
                    <a:pt x="332677" y="1930832"/>
                    <a:pt x="364225" y="1912425"/>
                    <a:pt x="300792" y="1923619"/>
                  </a:cubicBezTo>
                  <a:cubicBezTo>
                    <a:pt x="294828" y="1924671"/>
                    <a:pt x="270677" y="1940718"/>
                    <a:pt x="267371" y="1942187"/>
                  </a:cubicBezTo>
                  <a:cubicBezTo>
                    <a:pt x="262707" y="1944260"/>
                    <a:pt x="257405" y="1944434"/>
                    <a:pt x="252517" y="1945901"/>
                  </a:cubicBezTo>
                  <a:cubicBezTo>
                    <a:pt x="202830" y="1960808"/>
                    <a:pt x="255181" y="1947372"/>
                    <a:pt x="211668" y="1957041"/>
                  </a:cubicBezTo>
                  <a:cubicBezTo>
                    <a:pt x="185571" y="1962840"/>
                    <a:pt x="207366" y="1958270"/>
                    <a:pt x="185674" y="1964468"/>
                  </a:cubicBezTo>
                  <a:cubicBezTo>
                    <a:pt x="173428" y="1967967"/>
                    <a:pt x="165028" y="1969340"/>
                    <a:pt x="152253" y="1971895"/>
                  </a:cubicBezTo>
                  <a:cubicBezTo>
                    <a:pt x="148539" y="1970657"/>
                    <a:pt x="145026" y="1968182"/>
                    <a:pt x="141112" y="1968182"/>
                  </a:cubicBezTo>
                  <a:cubicBezTo>
                    <a:pt x="137198" y="1968182"/>
                    <a:pt x="133736" y="1970820"/>
                    <a:pt x="129972" y="1971895"/>
                  </a:cubicBezTo>
                  <a:cubicBezTo>
                    <a:pt x="125065" y="1973297"/>
                    <a:pt x="120069" y="1974371"/>
                    <a:pt x="115118" y="1975609"/>
                  </a:cubicBezTo>
                  <a:cubicBezTo>
                    <a:pt x="111404" y="1974371"/>
                    <a:pt x="107880" y="1971595"/>
                    <a:pt x="103977" y="1971895"/>
                  </a:cubicBezTo>
                  <a:cubicBezTo>
                    <a:pt x="82677" y="1973534"/>
                    <a:pt x="72718" y="1977365"/>
                    <a:pt x="55702" y="1983036"/>
                  </a:cubicBezTo>
                  <a:cubicBezTo>
                    <a:pt x="28989" y="1974133"/>
                    <a:pt x="62348" y="1983036"/>
                    <a:pt x="29707" y="1983036"/>
                  </a:cubicBezTo>
                  <a:cubicBezTo>
                    <a:pt x="25793" y="1983036"/>
                    <a:pt x="22364" y="1980272"/>
                    <a:pt x="18567" y="1979323"/>
                  </a:cubicBezTo>
                  <a:cubicBezTo>
                    <a:pt x="17366" y="1979023"/>
                    <a:pt x="16092" y="1979323"/>
                    <a:pt x="14854" y="19793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5997222" y="3400778"/>
              <a:ext cx="726722" cy="1997063"/>
            </a:xfrm>
            <a:custGeom>
              <a:avLst/>
              <a:gdLst>
                <a:gd name="connsiteX0" fmla="*/ 726722 w 726722"/>
                <a:gd name="connsiteY0" fmla="*/ 0 h 1997063"/>
                <a:gd name="connsiteX1" fmla="*/ 726722 w 726722"/>
                <a:gd name="connsiteY1" fmla="*/ 0 h 1997063"/>
                <a:gd name="connsiteX2" fmla="*/ 673806 w 726722"/>
                <a:gd name="connsiteY2" fmla="*/ 56444 h 1997063"/>
                <a:gd name="connsiteX3" fmla="*/ 659695 w 726722"/>
                <a:gd name="connsiteY3" fmla="*/ 70555 h 1997063"/>
                <a:gd name="connsiteX4" fmla="*/ 649111 w 726722"/>
                <a:gd name="connsiteY4" fmla="*/ 81139 h 1997063"/>
                <a:gd name="connsiteX5" fmla="*/ 624417 w 726722"/>
                <a:gd name="connsiteY5" fmla="*/ 88194 h 1997063"/>
                <a:gd name="connsiteX6" fmla="*/ 603250 w 726722"/>
                <a:gd name="connsiteY6" fmla="*/ 98778 h 1997063"/>
                <a:gd name="connsiteX7" fmla="*/ 592667 w 726722"/>
                <a:gd name="connsiteY7" fmla="*/ 119944 h 1997063"/>
                <a:gd name="connsiteX8" fmla="*/ 571500 w 726722"/>
                <a:gd name="connsiteY8" fmla="*/ 134055 h 1997063"/>
                <a:gd name="connsiteX9" fmla="*/ 550334 w 726722"/>
                <a:gd name="connsiteY9" fmla="*/ 155222 h 1997063"/>
                <a:gd name="connsiteX10" fmla="*/ 529167 w 726722"/>
                <a:gd name="connsiteY10" fmla="*/ 169333 h 1997063"/>
                <a:gd name="connsiteX11" fmla="*/ 511528 w 726722"/>
                <a:gd name="connsiteY11" fmla="*/ 186972 h 1997063"/>
                <a:gd name="connsiteX12" fmla="*/ 500945 w 726722"/>
                <a:gd name="connsiteY12" fmla="*/ 197555 h 1997063"/>
                <a:gd name="connsiteX13" fmla="*/ 486834 w 726722"/>
                <a:gd name="connsiteY13" fmla="*/ 208139 h 1997063"/>
                <a:gd name="connsiteX14" fmla="*/ 483306 w 726722"/>
                <a:gd name="connsiteY14" fmla="*/ 218722 h 1997063"/>
                <a:gd name="connsiteX15" fmla="*/ 469195 w 726722"/>
                <a:gd name="connsiteY15" fmla="*/ 222250 h 1997063"/>
                <a:gd name="connsiteX16" fmla="*/ 458611 w 726722"/>
                <a:gd name="connsiteY16" fmla="*/ 229305 h 1997063"/>
                <a:gd name="connsiteX17" fmla="*/ 455084 w 726722"/>
                <a:gd name="connsiteY17" fmla="*/ 239889 h 1997063"/>
                <a:gd name="connsiteX18" fmla="*/ 419806 w 726722"/>
                <a:gd name="connsiteY18" fmla="*/ 282222 h 1997063"/>
                <a:gd name="connsiteX19" fmla="*/ 409222 w 726722"/>
                <a:gd name="connsiteY19" fmla="*/ 289278 h 1997063"/>
                <a:gd name="connsiteX20" fmla="*/ 384528 w 726722"/>
                <a:gd name="connsiteY20" fmla="*/ 321028 h 1997063"/>
                <a:gd name="connsiteX21" fmla="*/ 370417 w 726722"/>
                <a:gd name="connsiteY21" fmla="*/ 342194 h 1997063"/>
                <a:gd name="connsiteX22" fmla="*/ 366889 w 726722"/>
                <a:gd name="connsiteY22" fmla="*/ 352778 h 1997063"/>
                <a:gd name="connsiteX23" fmla="*/ 349250 w 726722"/>
                <a:gd name="connsiteY23" fmla="*/ 370416 h 1997063"/>
                <a:gd name="connsiteX24" fmla="*/ 345722 w 726722"/>
                <a:gd name="connsiteY24" fmla="*/ 381000 h 1997063"/>
                <a:gd name="connsiteX25" fmla="*/ 324556 w 726722"/>
                <a:gd name="connsiteY25" fmla="*/ 398639 h 1997063"/>
                <a:gd name="connsiteX26" fmla="*/ 317500 w 726722"/>
                <a:gd name="connsiteY26" fmla="*/ 409222 h 1997063"/>
                <a:gd name="connsiteX27" fmla="*/ 306917 w 726722"/>
                <a:gd name="connsiteY27" fmla="*/ 416278 h 1997063"/>
                <a:gd name="connsiteX28" fmla="*/ 303389 w 726722"/>
                <a:gd name="connsiteY28" fmla="*/ 426861 h 1997063"/>
                <a:gd name="connsiteX29" fmla="*/ 285750 w 726722"/>
                <a:gd name="connsiteY29" fmla="*/ 448028 h 1997063"/>
                <a:gd name="connsiteX30" fmla="*/ 278695 w 726722"/>
                <a:gd name="connsiteY30" fmla="*/ 458611 h 1997063"/>
                <a:gd name="connsiteX31" fmla="*/ 268111 w 726722"/>
                <a:gd name="connsiteY31" fmla="*/ 483305 h 1997063"/>
                <a:gd name="connsiteX32" fmla="*/ 250472 w 726722"/>
                <a:gd name="connsiteY32" fmla="*/ 515055 h 1997063"/>
                <a:gd name="connsiteX33" fmla="*/ 236361 w 726722"/>
                <a:gd name="connsiteY33" fmla="*/ 536222 h 1997063"/>
                <a:gd name="connsiteX34" fmla="*/ 229306 w 726722"/>
                <a:gd name="connsiteY34" fmla="*/ 557389 h 1997063"/>
                <a:gd name="connsiteX35" fmla="*/ 211667 w 726722"/>
                <a:gd name="connsiteY35" fmla="*/ 578555 h 1997063"/>
                <a:gd name="connsiteX36" fmla="*/ 204611 w 726722"/>
                <a:gd name="connsiteY36" fmla="*/ 620889 h 1997063"/>
                <a:gd name="connsiteX37" fmla="*/ 197556 w 726722"/>
                <a:gd name="connsiteY37" fmla="*/ 635000 h 1997063"/>
                <a:gd name="connsiteX38" fmla="*/ 190500 w 726722"/>
                <a:gd name="connsiteY38" fmla="*/ 656166 h 1997063"/>
                <a:gd name="connsiteX39" fmla="*/ 176389 w 726722"/>
                <a:gd name="connsiteY39" fmla="*/ 663222 h 1997063"/>
                <a:gd name="connsiteX40" fmla="*/ 162278 w 726722"/>
                <a:gd name="connsiteY40" fmla="*/ 705555 h 1997063"/>
                <a:gd name="connsiteX41" fmla="*/ 158750 w 726722"/>
                <a:gd name="connsiteY41" fmla="*/ 716139 h 1997063"/>
                <a:gd name="connsiteX42" fmla="*/ 148167 w 726722"/>
                <a:gd name="connsiteY42" fmla="*/ 737305 h 1997063"/>
                <a:gd name="connsiteX43" fmla="*/ 141111 w 726722"/>
                <a:gd name="connsiteY43" fmla="*/ 751416 h 1997063"/>
                <a:gd name="connsiteX44" fmla="*/ 134056 w 726722"/>
                <a:gd name="connsiteY44" fmla="*/ 772583 h 1997063"/>
                <a:gd name="connsiteX45" fmla="*/ 130528 w 726722"/>
                <a:gd name="connsiteY45" fmla="*/ 783166 h 1997063"/>
                <a:gd name="connsiteX46" fmla="*/ 119945 w 726722"/>
                <a:gd name="connsiteY46" fmla="*/ 793750 h 1997063"/>
                <a:gd name="connsiteX47" fmla="*/ 109361 w 726722"/>
                <a:gd name="connsiteY47" fmla="*/ 814916 h 1997063"/>
                <a:gd name="connsiteX48" fmla="*/ 105834 w 726722"/>
                <a:gd name="connsiteY48" fmla="*/ 825500 h 1997063"/>
                <a:gd name="connsiteX49" fmla="*/ 98778 w 726722"/>
                <a:gd name="connsiteY49" fmla="*/ 836083 h 1997063"/>
                <a:gd name="connsiteX50" fmla="*/ 91722 w 726722"/>
                <a:gd name="connsiteY50" fmla="*/ 857250 h 1997063"/>
                <a:gd name="connsiteX51" fmla="*/ 88195 w 726722"/>
                <a:gd name="connsiteY51" fmla="*/ 867833 h 1997063"/>
                <a:gd name="connsiteX52" fmla="*/ 81139 w 726722"/>
                <a:gd name="connsiteY52" fmla="*/ 917222 h 1997063"/>
                <a:gd name="connsiteX53" fmla="*/ 74084 w 726722"/>
                <a:gd name="connsiteY53" fmla="*/ 938389 h 1997063"/>
                <a:gd name="connsiteX54" fmla="*/ 59972 w 726722"/>
                <a:gd name="connsiteY54" fmla="*/ 970139 h 1997063"/>
                <a:gd name="connsiteX55" fmla="*/ 56445 w 726722"/>
                <a:gd name="connsiteY55" fmla="*/ 987778 h 1997063"/>
                <a:gd name="connsiteX56" fmla="*/ 49389 w 726722"/>
                <a:gd name="connsiteY56" fmla="*/ 1005416 h 1997063"/>
                <a:gd name="connsiteX57" fmla="*/ 42334 w 726722"/>
                <a:gd name="connsiteY57" fmla="*/ 1026583 h 1997063"/>
                <a:gd name="connsiteX58" fmla="*/ 35278 w 726722"/>
                <a:gd name="connsiteY58" fmla="*/ 1047750 h 1997063"/>
                <a:gd name="connsiteX59" fmla="*/ 31750 w 726722"/>
                <a:gd name="connsiteY59" fmla="*/ 1061861 h 1997063"/>
                <a:gd name="connsiteX60" fmla="*/ 28222 w 726722"/>
                <a:gd name="connsiteY60" fmla="*/ 1086555 h 1997063"/>
                <a:gd name="connsiteX61" fmla="*/ 21167 w 726722"/>
                <a:gd name="connsiteY61" fmla="*/ 1097139 h 1997063"/>
                <a:gd name="connsiteX62" fmla="*/ 17639 w 726722"/>
                <a:gd name="connsiteY62" fmla="*/ 1107722 h 1997063"/>
                <a:gd name="connsiteX63" fmla="*/ 14111 w 726722"/>
                <a:gd name="connsiteY63" fmla="*/ 1153583 h 1997063"/>
                <a:gd name="connsiteX64" fmla="*/ 7056 w 726722"/>
                <a:gd name="connsiteY64" fmla="*/ 1192389 h 1997063"/>
                <a:gd name="connsiteX65" fmla="*/ 0 w 726722"/>
                <a:gd name="connsiteY65" fmla="*/ 1245305 h 1997063"/>
                <a:gd name="connsiteX66" fmla="*/ 3528 w 726722"/>
                <a:gd name="connsiteY66" fmla="*/ 1368778 h 1997063"/>
                <a:gd name="connsiteX67" fmla="*/ 7056 w 726722"/>
                <a:gd name="connsiteY67" fmla="*/ 1379361 h 1997063"/>
                <a:gd name="connsiteX68" fmla="*/ 14111 w 726722"/>
                <a:gd name="connsiteY68" fmla="*/ 1404055 h 1997063"/>
                <a:gd name="connsiteX69" fmla="*/ 17639 w 726722"/>
                <a:gd name="connsiteY69" fmla="*/ 1446389 h 1997063"/>
                <a:gd name="connsiteX70" fmla="*/ 28222 w 726722"/>
                <a:gd name="connsiteY70" fmla="*/ 1481666 h 1997063"/>
                <a:gd name="connsiteX71" fmla="*/ 35278 w 726722"/>
                <a:gd name="connsiteY71" fmla="*/ 1495778 h 1997063"/>
                <a:gd name="connsiteX72" fmla="*/ 42334 w 726722"/>
                <a:gd name="connsiteY72" fmla="*/ 1520472 h 1997063"/>
                <a:gd name="connsiteX73" fmla="*/ 45861 w 726722"/>
                <a:gd name="connsiteY73" fmla="*/ 1531055 h 1997063"/>
                <a:gd name="connsiteX74" fmla="*/ 56445 w 726722"/>
                <a:gd name="connsiteY74" fmla="*/ 1538111 h 1997063"/>
                <a:gd name="connsiteX75" fmla="*/ 63500 w 726722"/>
                <a:gd name="connsiteY75" fmla="*/ 1562805 h 1997063"/>
                <a:gd name="connsiteX76" fmla="*/ 77611 w 726722"/>
                <a:gd name="connsiteY76" fmla="*/ 1583972 h 1997063"/>
                <a:gd name="connsiteX77" fmla="*/ 84667 w 726722"/>
                <a:gd name="connsiteY77" fmla="*/ 1605139 h 1997063"/>
                <a:gd name="connsiteX78" fmla="*/ 88195 w 726722"/>
                <a:gd name="connsiteY78" fmla="*/ 1615722 h 1997063"/>
                <a:gd name="connsiteX79" fmla="*/ 98778 w 726722"/>
                <a:gd name="connsiteY79" fmla="*/ 1626305 h 1997063"/>
                <a:gd name="connsiteX80" fmla="*/ 123472 w 726722"/>
                <a:gd name="connsiteY80" fmla="*/ 1672166 h 1997063"/>
                <a:gd name="connsiteX81" fmla="*/ 134056 w 726722"/>
                <a:gd name="connsiteY81" fmla="*/ 1679222 h 1997063"/>
                <a:gd name="connsiteX82" fmla="*/ 141111 w 726722"/>
                <a:gd name="connsiteY82" fmla="*/ 1693333 h 1997063"/>
                <a:gd name="connsiteX83" fmla="*/ 144639 w 726722"/>
                <a:gd name="connsiteY83" fmla="*/ 1703916 h 1997063"/>
                <a:gd name="connsiteX84" fmla="*/ 169334 w 726722"/>
                <a:gd name="connsiteY84" fmla="*/ 1714500 h 1997063"/>
                <a:gd name="connsiteX85" fmla="*/ 176389 w 726722"/>
                <a:gd name="connsiteY85" fmla="*/ 1725083 h 1997063"/>
                <a:gd name="connsiteX86" fmla="*/ 179917 w 726722"/>
                <a:gd name="connsiteY86" fmla="*/ 1735666 h 1997063"/>
                <a:gd name="connsiteX87" fmla="*/ 201084 w 726722"/>
                <a:gd name="connsiteY87" fmla="*/ 1760361 h 1997063"/>
                <a:gd name="connsiteX88" fmla="*/ 204611 w 726722"/>
                <a:gd name="connsiteY88" fmla="*/ 1770944 h 1997063"/>
                <a:gd name="connsiteX89" fmla="*/ 225778 w 726722"/>
                <a:gd name="connsiteY89" fmla="*/ 1788583 h 1997063"/>
                <a:gd name="connsiteX90" fmla="*/ 239889 w 726722"/>
                <a:gd name="connsiteY90" fmla="*/ 1802694 h 1997063"/>
                <a:gd name="connsiteX91" fmla="*/ 257528 w 726722"/>
                <a:gd name="connsiteY91" fmla="*/ 1816805 h 1997063"/>
                <a:gd name="connsiteX92" fmla="*/ 278695 w 726722"/>
                <a:gd name="connsiteY92" fmla="*/ 1834444 h 1997063"/>
                <a:gd name="connsiteX93" fmla="*/ 289278 w 726722"/>
                <a:gd name="connsiteY93" fmla="*/ 1841500 h 1997063"/>
                <a:gd name="connsiteX94" fmla="*/ 299861 w 726722"/>
                <a:gd name="connsiteY94" fmla="*/ 1852083 h 1997063"/>
                <a:gd name="connsiteX95" fmla="*/ 321028 w 726722"/>
                <a:gd name="connsiteY95" fmla="*/ 1859139 h 1997063"/>
                <a:gd name="connsiteX96" fmla="*/ 342195 w 726722"/>
                <a:gd name="connsiteY96" fmla="*/ 1869722 h 1997063"/>
                <a:gd name="connsiteX97" fmla="*/ 356306 w 726722"/>
                <a:gd name="connsiteY97" fmla="*/ 1894416 h 1997063"/>
                <a:gd name="connsiteX98" fmla="*/ 366889 w 726722"/>
                <a:gd name="connsiteY98" fmla="*/ 1897944 h 1997063"/>
                <a:gd name="connsiteX99" fmla="*/ 381000 w 726722"/>
                <a:gd name="connsiteY99" fmla="*/ 1901472 h 1997063"/>
                <a:gd name="connsiteX100" fmla="*/ 391584 w 726722"/>
                <a:gd name="connsiteY100" fmla="*/ 1905000 h 1997063"/>
                <a:gd name="connsiteX101" fmla="*/ 416278 w 726722"/>
                <a:gd name="connsiteY101" fmla="*/ 1908528 h 1997063"/>
                <a:gd name="connsiteX102" fmla="*/ 430389 w 726722"/>
                <a:gd name="connsiteY102" fmla="*/ 1915583 h 1997063"/>
                <a:gd name="connsiteX103" fmla="*/ 437445 w 726722"/>
                <a:gd name="connsiteY103" fmla="*/ 1926166 h 1997063"/>
                <a:gd name="connsiteX104" fmla="*/ 448028 w 726722"/>
                <a:gd name="connsiteY104" fmla="*/ 1929694 h 1997063"/>
                <a:gd name="connsiteX105" fmla="*/ 483306 w 726722"/>
                <a:gd name="connsiteY105" fmla="*/ 1943805 h 1997063"/>
                <a:gd name="connsiteX106" fmla="*/ 522111 w 726722"/>
                <a:gd name="connsiteY106" fmla="*/ 1954389 h 1997063"/>
                <a:gd name="connsiteX107" fmla="*/ 532695 w 726722"/>
                <a:gd name="connsiteY107" fmla="*/ 1957916 h 1997063"/>
                <a:gd name="connsiteX108" fmla="*/ 564445 w 726722"/>
                <a:gd name="connsiteY108" fmla="*/ 1972028 h 1997063"/>
                <a:gd name="connsiteX109" fmla="*/ 575028 w 726722"/>
                <a:gd name="connsiteY109" fmla="*/ 1975555 h 1997063"/>
                <a:gd name="connsiteX110" fmla="*/ 610306 w 726722"/>
                <a:gd name="connsiteY110" fmla="*/ 1982611 h 1997063"/>
                <a:gd name="connsiteX111" fmla="*/ 620889 w 726722"/>
                <a:gd name="connsiteY111" fmla="*/ 1979083 h 1997063"/>
                <a:gd name="connsiteX112" fmla="*/ 663222 w 726722"/>
                <a:gd name="connsiteY112" fmla="*/ 1986139 h 1997063"/>
                <a:gd name="connsiteX113" fmla="*/ 680861 w 726722"/>
                <a:gd name="connsiteY113" fmla="*/ 1989666 h 1997063"/>
                <a:gd name="connsiteX114" fmla="*/ 691445 w 726722"/>
                <a:gd name="connsiteY114" fmla="*/ 1986139 h 1997063"/>
                <a:gd name="connsiteX115" fmla="*/ 712611 w 726722"/>
                <a:gd name="connsiteY115" fmla="*/ 1993194 h 1997063"/>
                <a:gd name="connsiteX116" fmla="*/ 726722 w 726722"/>
                <a:gd name="connsiteY116" fmla="*/ 1993194 h 1997063"/>
                <a:gd name="connsiteX117" fmla="*/ 726722 w 726722"/>
                <a:gd name="connsiteY117" fmla="*/ 0 h 199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726722" h="1997063">
                  <a:moveTo>
                    <a:pt x="726722" y="0"/>
                  </a:moveTo>
                  <a:lnTo>
                    <a:pt x="726722" y="0"/>
                  </a:lnTo>
                  <a:cubicBezTo>
                    <a:pt x="688297" y="42694"/>
                    <a:pt x="706159" y="24091"/>
                    <a:pt x="673806" y="56444"/>
                  </a:cubicBezTo>
                  <a:lnTo>
                    <a:pt x="659695" y="70555"/>
                  </a:lnTo>
                  <a:cubicBezTo>
                    <a:pt x="656167" y="74083"/>
                    <a:pt x="653951" y="79929"/>
                    <a:pt x="649111" y="81139"/>
                  </a:cubicBezTo>
                  <a:cubicBezTo>
                    <a:pt x="644585" y="82270"/>
                    <a:pt x="629481" y="85662"/>
                    <a:pt x="624417" y="88194"/>
                  </a:cubicBezTo>
                  <a:cubicBezTo>
                    <a:pt x="597065" y="101871"/>
                    <a:pt x="629850" y="89911"/>
                    <a:pt x="603250" y="98778"/>
                  </a:cubicBezTo>
                  <a:cubicBezTo>
                    <a:pt x="600734" y="106326"/>
                    <a:pt x="599102" y="114313"/>
                    <a:pt x="592667" y="119944"/>
                  </a:cubicBezTo>
                  <a:cubicBezTo>
                    <a:pt x="586285" y="125528"/>
                    <a:pt x="571500" y="134055"/>
                    <a:pt x="571500" y="134055"/>
                  </a:cubicBezTo>
                  <a:cubicBezTo>
                    <a:pt x="561973" y="148348"/>
                    <a:pt x="566743" y="143736"/>
                    <a:pt x="550334" y="155222"/>
                  </a:cubicBezTo>
                  <a:cubicBezTo>
                    <a:pt x="543387" y="160085"/>
                    <a:pt x="529167" y="169333"/>
                    <a:pt x="529167" y="169333"/>
                  </a:cubicBezTo>
                  <a:cubicBezTo>
                    <a:pt x="516231" y="188735"/>
                    <a:pt x="529167" y="172273"/>
                    <a:pt x="511528" y="186972"/>
                  </a:cubicBezTo>
                  <a:cubicBezTo>
                    <a:pt x="507696" y="190166"/>
                    <a:pt x="504733" y="194308"/>
                    <a:pt x="500945" y="197555"/>
                  </a:cubicBezTo>
                  <a:cubicBezTo>
                    <a:pt x="496481" y="201382"/>
                    <a:pt x="491538" y="204611"/>
                    <a:pt x="486834" y="208139"/>
                  </a:cubicBezTo>
                  <a:cubicBezTo>
                    <a:pt x="485658" y="211667"/>
                    <a:pt x="486210" y="216399"/>
                    <a:pt x="483306" y="218722"/>
                  </a:cubicBezTo>
                  <a:cubicBezTo>
                    <a:pt x="479520" y="221751"/>
                    <a:pt x="473651" y="220340"/>
                    <a:pt x="469195" y="222250"/>
                  </a:cubicBezTo>
                  <a:cubicBezTo>
                    <a:pt x="465298" y="223920"/>
                    <a:pt x="462139" y="226953"/>
                    <a:pt x="458611" y="229305"/>
                  </a:cubicBezTo>
                  <a:cubicBezTo>
                    <a:pt x="457435" y="232833"/>
                    <a:pt x="456890" y="236638"/>
                    <a:pt x="455084" y="239889"/>
                  </a:cubicBezTo>
                  <a:cubicBezTo>
                    <a:pt x="447430" y="253666"/>
                    <a:pt x="432856" y="273522"/>
                    <a:pt x="419806" y="282222"/>
                  </a:cubicBezTo>
                  <a:lnTo>
                    <a:pt x="409222" y="289278"/>
                  </a:lnTo>
                  <a:cubicBezTo>
                    <a:pt x="392343" y="314595"/>
                    <a:pt x="401107" y="304448"/>
                    <a:pt x="384528" y="321028"/>
                  </a:cubicBezTo>
                  <a:cubicBezTo>
                    <a:pt x="376139" y="346194"/>
                    <a:pt x="388035" y="315767"/>
                    <a:pt x="370417" y="342194"/>
                  </a:cubicBezTo>
                  <a:cubicBezTo>
                    <a:pt x="368354" y="345288"/>
                    <a:pt x="368552" y="349452"/>
                    <a:pt x="366889" y="352778"/>
                  </a:cubicBezTo>
                  <a:cubicBezTo>
                    <a:pt x="361009" y="364538"/>
                    <a:pt x="359834" y="363361"/>
                    <a:pt x="349250" y="370416"/>
                  </a:cubicBezTo>
                  <a:cubicBezTo>
                    <a:pt x="348074" y="373944"/>
                    <a:pt x="347785" y="377906"/>
                    <a:pt x="345722" y="381000"/>
                  </a:cubicBezTo>
                  <a:cubicBezTo>
                    <a:pt x="340290" y="389148"/>
                    <a:pt x="332364" y="393433"/>
                    <a:pt x="324556" y="398639"/>
                  </a:cubicBezTo>
                  <a:cubicBezTo>
                    <a:pt x="322204" y="402167"/>
                    <a:pt x="320498" y="406224"/>
                    <a:pt x="317500" y="409222"/>
                  </a:cubicBezTo>
                  <a:cubicBezTo>
                    <a:pt x="314502" y="412220"/>
                    <a:pt x="309566" y="412967"/>
                    <a:pt x="306917" y="416278"/>
                  </a:cubicBezTo>
                  <a:cubicBezTo>
                    <a:pt x="304594" y="419182"/>
                    <a:pt x="305052" y="423535"/>
                    <a:pt x="303389" y="426861"/>
                  </a:cubicBezTo>
                  <a:cubicBezTo>
                    <a:pt x="296819" y="440000"/>
                    <a:pt x="295504" y="436323"/>
                    <a:pt x="285750" y="448028"/>
                  </a:cubicBezTo>
                  <a:cubicBezTo>
                    <a:pt x="283036" y="451285"/>
                    <a:pt x="281047" y="455083"/>
                    <a:pt x="278695" y="458611"/>
                  </a:cubicBezTo>
                  <a:cubicBezTo>
                    <a:pt x="269361" y="495946"/>
                    <a:pt x="282035" y="451976"/>
                    <a:pt x="268111" y="483305"/>
                  </a:cubicBezTo>
                  <a:cubicBezTo>
                    <a:pt x="254298" y="514386"/>
                    <a:pt x="269791" y="495738"/>
                    <a:pt x="250472" y="515055"/>
                  </a:cubicBezTo>
                  <a:cubicBezTo>
                    <a:pt x="238806" y="550064"/>
                    <a:pt x="258378" y="496591"/>
                    <a:pt x="236361" y="536222"/>
                  </a:cubicBezTo>
                  <a:cubicBezTo>
                    <a:pt x="232749" y="542723"/>
                    <a:pt x="233432" y="551201"/>
                    <a:pt x="229306" y="557389"/>
                  </a:cubicBezTo>
                  <a:cubicBezTo>
                    <a:pt x="219482" y="572123"/>
                    <a:pt x="225248" y="564974"/>
                    <a:pt x="211667" y="578555"/>
                  </a:cubicBezTo>
                  <a:cubicBezTo>
                    <a:pt x="210386" y="588803"/>
                    <a:pt x="208982" y="609233"/>
                    <a:pt x="204611" y="620889"/>
                  </a:cubicBezTo>
                  <a:cubicBezTo>
                    <a:pt x="202765" y="625813"/>
                    <a:pt x="199509" y="630117"/>
                    <a:pt x="197556" y="635000"/>
                  </a:cubicBezTo>
                  <a:cubicBezTo>
                    <a:pt x="194794" y="641905"/>
                    <a:pt x="197152" y="652840"/>
                    <a:pt x="190500" y="656166"/>
                  </a:cubicBezTo>
                  <a:lnTo>
                    <a:pt x="176389" y="663222"/>
                  </a:lnTo>
                  <a:lnTo>
                    <a:pt x="162278" y="705555"/>
                  </a:lnTo>
                  <a:cubicBezTo>
                    <a:pt x="161102" y="709083"/>
                    <a:pt x="160813" y="713045"/>
                    <a:pt x="158750" y="716139"/>
                  </a:cubicBezTo>
                  <a:cubicBezTo>
                    <a:pt x="145191" y="736479"/>
                    <a:pt x="156932" y="716856"/>
                    <a:pt x="148167" y="737305"/>
                  </a:cubicBezTo>
                  <a:cubicBezTo>
                    <a:pt x="146095" y="742139"/>
                    <a:pt x="143064" y="746533"/>
                    <a:pt x="141111" y="751416"/>
                  </a:cubicBezTo>
                  <a:cubicBezTo>
                    <a:pt x="138349" y="758321"/>
                    <a:pt x="136408" y="765527"/>
                    <a:pt x="134056" y="772583"/>
                  </a:cubicBezTo>
                  <a:cubicBezTo>
                    <a:pt x="132880" y="776111"/>
                    <a:pt x="133157" y="780536"/>
                    <a:pt x="130528" y="783166"/>
                  </a:cubicBezTo>
                  <a:lnTo>
                    <a:pt x="119945" y="793750"/>
                  </a:lnTo>
                  <a:cubicBezTo>
                    <a:pt x="111074" y="820361"/>
                    <a:pt x="123043" y="787551"/>
                    <a:pt x="109361" y="814916"/>
                  </a:cubicBezTo>
                  <a:cubicBezTo>
                    <a:pt x="107698" y="818242"/>
                    <a:pt x="107497" y="822174"/>
                    <a:pt x="105834" y="825500"/>
                  </a:cubicBezTo>
                  <a:cubicBezTo>
                    <a:pt x="103938" y="829292"/>
                    <a:pt x="100500" y="832209"/>
                    <a:pt x="98778" y="836083"/>
                  </a:cubicBezTo>
                  <a:cubicBezTo>
                    <a:pt x="95757" y="842879"/>
                    <a:pt x="94074" y="850194"/>
                    <a:pt x="91722" y="857250"/>
                  </a:cubicBezTo>
                  <a:lnTo>
                    <a:pt x="88195" y="867833"/>
                  </a:lnTo>
                  <a:cubicBezTo>
                    <a:pt x="85843" y="884296"/>
                    <a:pt x="86397" y="901445"/>
                    <a:pt x="81139" y="917222"/>
                  </a:cubicBezTo>
                  <a:cubicBezTo>
                    <a:pt x="78787" y="924278"/>
                    <a:pt x="78210" y="932201"/>
                    <a:pt x="74084" y="938389"/>
                  </a:cubicBezTo>
                  <a:cubicBezTo>
                    <a:pt x="65638" y="951056"/>
                    <a:pt x="63569" y="952148"/>
                    <a:pt x="59972" y="970139"/>
                  </a:cubicBezTo>
                  <a:cubicBezTo>
                    <a:pt x="58796" y="976019"/>
                    <a:pt x="58168" y="982035"/>
                    <a:pt x="56445" y="987778"/>
                  </a:cubicBezTo>
                  <a:cubicBezTo>
                    <a:pt x="54625" y="993843"/>
                    <a:pt x="51553" y="999465"/>
                    <a:pt x="49389" y="1005416"/>
                  </a:cubicBezTo>
                  <a:cubicBezTo>
                    <a:pt x="46847" y="1012405"/>
                    <a:pt x="44686" y="1019527"/>
                    <a:pt x="42334" y="1026583"/>
                  </a:cubicBezTo>
                  <a:lnTo>
                    <a:pt x="35278" y="1047750"/>
                  </a:lnTo>
                  <a:cubicBezTo>
                    <a:pt x="34102" y="1052454"/>
                    <a:pt x="32617" y="1057091"/>
                    <a:pt x="31750" y="1061861"/>
                  </a:cubicBezTo>
                  <a:cubicBezTo>
                    <a:pt x="30262" y="1070042"/>
                    <a:pt x="30611" y="1078591"/>
                    <a:pt x="28222" y="1086555"/>
                  </a:cubicBezTo>
                  <a:cubicBezTo>
                    <a:pt x="27004" y="1090616"/>
                    <a:pt x="23063" y="1093347"/>
                    <a:pt x="21167" y="1097139"/>
                  </a:cubicBezTo>
                  <a:cubicBezTo>
                    <a:pt x="19504" y="1100465"/>
                    <a:pt x="18815" y="1104194"/>
                    <a:pt x="17639" y="1107722"/>
                  </a:cubicBezTo>
                  <a:cubicBezTo>
                    <a:pt x="16463" y="1123009"/>
                    <a:pt x="15716" y="1138335"/>
                    <a:pt x="14111" y="1153583"/>
                  </a:cubicBezTo>
                  <a:cubicBezTo>
                    <a:pt x="12810" y="1165942"/>
                    <a:pt x="9295" y="1180078"/>
                    <a:pt x="7056" y="1192389"/>
                  </a:cubicBezTo>
                  <a:cubicBezTo>
                    <a:pt x="2531" y="1217274"/>
                    <a:pt x="3196" y="1216547"/>
                    <a:pt x="0" y="1245305"/>
                  </a:cubicBezTo>
                  <a:cubicBezTo>
                    <a:pt x="1176" y="1286463"/>
                    <a:pt x="1364" y="1327660"/>
                    <a:pt x="3528" y="1368778"/>
                  </a:cubicBezTo>
                  <a:cubicBezTo>
                    <a:pt x="3723" y="1372491"/>
                    <a:pt x="6034" y="1375786"/>
                    <a:pt x="7056" y="1379361"/>
                  </a:cubicBezTo>
                  <a:cubicBezTo>
                    <a:pt x="15923" y="1410394"/>
                    <a:pt x="5648" y="1378661"/>
                    <a:pt x="14111" y="1404055"/>
                  </a:cubicBezTo>
                  <a:cubicBezTo>
                    <a:pt x="15287" y="1418166"/>
                    <a:pt x="15883" y="1432338"/>
                    <a:pt x="17639" y="1446389"/>
                  </a:cubicBezTo>
                  <a:cubicBezTo>
                    <a:pt x="18483" y="1453139"/>
                    <a:pt x="26518" y="1478258"/>
                    <a:pt x="28222" y="1481666"/>
                  </a:cubicBezTo>
                  <a:cubicBezTo>
                    <a:pt x="30574" y="1486370"/>
                    <a:pt x="33206" y="1490944"/>
                    <a:pt x="35278" y="1495778"/>
                  </a:cubicBezTo>
                  <a:cubicBezTo>
                    <a:pt x="38903" y="1504236"/>
                    <a:pt x="39777" y="1511522"/>
                    <a:pt x="42334" y="1520472"/>
                  </a:cubicBezTo>
                  <a:cubicBezTo>
                    <a:pt x="43355" y="1524047"/>
                    <a:pt x="43538" y="1528151"/>
                    <a:pt x="45861" y="1531055"/>
                  </a:cubicBezTo>
                  <a:cubicBezTo>
                    <a:pt x="48510" y="1534366"/>
                    <a:pt x="52917" y="1535759"/>
                    <a:pt x="56445" y="1538111"/>
                  </a:cubicBezTo>
                  <a:cubicBezTo>
                    <a:pt x="57276" y="1541437"/>
                    <a:pt x="61198" y="1558661"/>
                    <a:pt x="63500" y="1562805"/>
                  </a:cubicBezTo>
                  <a:cubicBezTo>
                    <a:pt x="67618" y="1570218"/>
                    <a:pt x="74929" y="1575927"/>
                    <a:pt x="77611" y="1583972"/>
                  </a:cubicBezTo>
                  <a:lnTo>
                    <a:pt x="84667" y="1605139"/>
                  </a:lnTo>
                  <a:cubicBezTo>
                    <a:pt x="85843" y="1608667"/>
                    <a:pt x="85566" y="1613093"/>
                    <a:pt x="88195" y="1615722"/>
                  </a:cubicBezTo>
                  <a:lnTo>
                    <a:pt x="98778" y="1626305"/>
                  </a:lnTo>
                  <a:cubicBezTo>
                    <a:pt x="109781" y="1653814"/>
                    <a:pt x="105887" y="1657512"/>
                    <a:pt x="123472" y="1672166"/>
                  </a:cubicBezTo>
                  <a:cubicBezTo>
                    <a:pt x="126729" y="1674880"/>
                    <a:pt x="130528" y="1676870"/>
                    <a:pt x="134056" y="1679222"/>
                  </a:cubicBezTo>
                  <a:cubicBezTo>
                    <a:pt x="136408" y="1683926"/>
                    <a:pt x="139039" y="1688499"/>
                    <a:pt x="141111" y="1693333"/>
                  </a:cubicBezTo>
                  <a:cubicBezTo>
                    <a:pt x="142576" y="1696751"/>
                    <a:pt x="142316" y="1701012"/>
                    <a:pt x="144639" y="1703916"/>
                  </a:cubicBezTo>
                  <a:cubicBezTo>
                    <a:pt x="150730" y="1711530"/>
                    <a:pt x="160859" y="1712381"/>
                    <a:pt x="169334" y="1714500"/>
                  </a:cubicBezTo>
                  <a:cubicBezTo>
                    <a:pt x="171686" y="1718028"/>
                    <a:pt x="174493" y="1721291"/>
                    <a:pt x="176389" y="1725083"/>
                  </a:cubicBezTo>
                  <a:cubicBezTo>
                    <a:pt x="178052" y="1728409"/>
                    <a:pt x="178072" y="1732437"/>
                    <a:pt x="179917" y="1735666"/>
                  </a:cubicBezTo>
                  <a:cubicBezTo>
                    <a:pt x="185954" y="1746231"/>
                    <a:pt x="192740" y="1752017"/>
                    <a:pt x="201084" y="1760361"/>
                  </a:cubicBezTo>
                  <a:cubicBezTo>
                    <a:pt x="202260" y="1763889"/>
                    <a:pt x="202548" y="1767850"/>
                    <a:pt x="204611" y="1770944"/>
                  </a:cubicBezTo>
                  <a:cubicBezTo>
                    <a:pt x="210044" y="1779093"/>
                    <a:pt x="217968" y="1783377"/>
                    <a:pt x="225778" y="1788583"/>
                  </a:cubicBezTo>
                  <a:cubicBezTo>
                    <a:pt x="233476" y="1811674"/>
                    <a:pt x="222785" y="1789010"/>
                    <a:pt x="239889" y="1802694"/>
                  </a:cubicBezTo>
                  <a:cubicBezTo>
                    <a:pt x="262681" y="1820929"/>
                    <a:pt x="230931" y="1807941"/>
                    <a:pt x="257528" y="1816805"/>
                  </a:cubicBezTo>
                  <a:cubicBezTo>
                    <a:pt x="283803" y="1834324"/>
                    <a:pt x="251532" y="1811808"/>
                    <a:pt x="278695" y="1834444"/>
                  </a:cubicBezTo>
                  <a:cubicBezTo>
                    <a:pt x="281952" y="1837158"/>
                    <a:pt x="286021" y="1838786"/>
                    <a:pt x="289278" y="1841500"/>
                  </a:cubicBezTo>
                  <a:cubicBezTo>
                    <a:pt x="293110" y="1844694"/>
                    <a:pt x="295500" y="1849660"/>
                    <a:pt x="299861" y="1852083"/>
                  </a:cubicBezTo>
                  <a:cubicBezTo>
                    <a:pt x="306362" y="1855695"/>
                    <a:pt x="314840" y="1855014"/>
                    <a:pt x="321028" y="1859139"/>
                  </a:cubicBezTo>
                  <a:cubicBezTo>
                    <a:pt x="334705" y="1868257"/>
                    <a:pt x="327589" y="1864853"/>
                    <a:pt x="342195" y="1869722"/>
                  </a:cubicBezTo>
                  <a:cubicBezTo>
                    <a:pt x="343932" y="1873197"/>
                    <a:pt x="352149" y="1891090"/>
                    <a:pt x="356306" y="1894416"/>
                  </a:cubicBezTo>
                  <a:cubicBezTo>
                    <a:pt x="359210" y="1896739"/>
                    <a:pt x="363314" y="1896922"/>
                    <a:pt x="366889" y="1897944"/>
                  </a:cubicBezTo>
                  <a:cubicBezTo>
                    <a:pt x="371551" y="1899276"/>
                    <a:pt x="376338" y="1900140"/>
                    <a:pt x="381000" y="1901472"/>
                  </a:cubicBezTo>
                  <a:cubicBezTo>
                    <a:pt x="384576" y="1902494"/>
                    <a:pt x="387937" y="1904271"/>
                    <a:pt x="391584" y="1905000"/>
                  </a:cubicBezTo>
                  <a:cubicBezTo>
                    <a:pt x="399737" y="1906631"/>
                    <a:pt x="408047" y="1907352"/>
                    <a:pt x="416278" y="1908528"/>
                  </a:cubicBezTo>
                  <a:cubicBezTo>
                    <a:pt x="420982" y="1910880"/>
                    <a:pt x="426349" y="1912217"/>
                    <a:pt x="430389" y="1915583"/>
                  </a:cubicBezTo>
                  <a:cubicBezTo>
                    <a:pt x="433646" y="1918297"/>
                    <a:pt x="434134" y="1923517"/>
                    <a:pt x="437445" y="1926166"/>
                  </a:cubicBezTo>
                  <a:cubicBezTo>
                    <a:pt x="440349" y="1928489"/>
                    <a:pt x="444610" y="1928229"/>
                    <a:pt x="448028" y="1929694"/>
                  </a:cubicBezTo>
                  <a:cubicBezTo>
                    <a:pt x="464495" y="1936752"/>
                    <a:pt x="463226" y="1939789"/>
                    <a:pt x="483306" y="1943805"/>
                  </a:cubicBezTo>
                  <a:cubicBezTo>
                    <a:pt x="508244" y="1948793"/>
                    <a:pt x="495248" y="1945435"/>
                    <a:pt x="522111" y="1954389"/>
                  </a:cubicBezTo>
                  <a:lnTo>
                    <a:pt x="532695" y="1957916"/>
                  </a:lnTo>
                  <a:cubicBezTo>
                    <a:pt x="549465" y="1969097"/>
                    <a:pt x="539258" y="1963633"/>
                    <a:pt x="564445" y="1972028"/>
                  </a:cubicBezTo>
                  <a:cubicBezTo>
                    <a:pt x="567973" y="1973204"/>
                    <a:pt x="571382" y="1974826"/>
                    <a:pt x="575028" y="1975555"/>
                  </a:cubicBezTo>
                  <a:lnTo>
                    <a:pt x="610306" y="1982611"/>
                  </a:lnTo>
                  <a:cubicBezTo>
                    <a:pt x="613834" y="1981435"/>
                    <a:pt x="617170" y="1979083"/>
                    <a:pt x="620889" y="1979083"/>
                  </a:cubicBezTo>
                  <a:cubicBezTo>
                    <a:pt x="641043" y="1979083"/>
                    <a:pt x="646500" y="1982423"/>
                    <a:pt x="663222" y="1986139"/>
                  </a:cubicBezTo>
                  <a:cubicBezTo>
                    <a:pt x="669075" y="1987440"/>
                    <a:pt x="674981" y="1988490"/>
                    <a:pt x="680861" y="1989666"/>
                  </a:cubicBezTo>
                  <a:cubicBezTo>
                    <a:pt x="684389" y="1988490"/>
                    <a:pt x="687749" y="1985728"/>
                    <a:pt x="691445" y="1986139"/>
                  </a:cubicBezTo>
                  <a:cubicBezTo>
                    <a:pt x="698836" y="1986960"/>
                    <a:pt x="705556" y="1990842"/>
                    <a:pt x="712611" y="1993194"/>
                  </a:cubicBezTo>
                  <a:cubicBezTo>
                    <a:pt x="724773" y="1997248"/>
                    <a:pt x="720566" y="1999352"/>
                    <a:pt x="726722" y="1993194"/>
                  </a:cubicBezTo>
                  <a:cubicBezTo>
                    <a:pt x="724370" y="1327620"/>
                    <a:pt x="726722" y="332199"/>
                    <a:pt x="726722" y="0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250488" y="4578499"/>
            <a:ext cx="32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L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14467" y="4578499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</a:p>
        </p:txBody>
      </p:sp>
      <p:pic>
        <p:nvPicPr>
          <p:cNvPr id="13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7" y="6436673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8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QUETTE_AFIIM_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MAQUETTE_AFIIM_2015.thmx</Template>
  <TotalTime>1449</TotalTime>
  <Words>1062</Words>
  <Application>Microsoft Macintosh PowerPoint</Application>
  <PresentationFormat>Présentation à l'écran (4:3)</PresentationFormat>
  <Paragraphs>187</Paragraphs>
  <Slides>25</Slides>
  <Notes>21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MAQUETTE_AFIIM_2015</vt:lpstr>
      <vt:lpstr>PELVIS AND HIP</vt:lpstr>
      <vt:lpstr>COIL</vt:lpstr>
      <vt:lpstr>PATIENT POSITION</vt:lpstr>
      <vt:lpstr>SLICES POSITION</vt:lpstr>
      <vt:lpstr>CRITERIA OF SUCCESS</vt:lpstr>
      <vt:lpstr>PHASE WRAP-AROUND ARTIFACT</vt:lpstr>
      <vt:lpstr>PHASE WRAP-AROUND ARTIFACT</vt:lpstr>
      <vt:lpstr>PHASE WRAP-AROUND ARTIFACT</vt:lpstr>
      <vt:lpstr>PHASE WRAP-AROUND ARTIFACT</vt:lpstr>
      <vt:lpstr>PHASE WRAP-AROUND ARTEFACT</vt:lpstr>
      <vt:lpstr>PHASE WRAP-AROUND ARTIFACT</vt:lpstr>
      <vt:lpstr>PHASE WRAP-AROUND ARTIFACT</vt:lpstr>
      <vt:lpstr>WHAT DO YOU SEARCH?</vt:lpstr>
      <vt:lpstr>Présentation PowerPoint</vt:lpstr>
      <vt:lpstr>BEGINING: BILATERAL ESPECIALLY IF YOU SUSPECT ASEPTIC OSTEONECROSIS OF FEMORAL HEAD </vt:lpstr>
      <vt:lpstr>Présentation PowerPoint</vt:lpstr>
      <vt:lpstr>Présentation PowerPoint</vt:lpstr>
      <vt:lpstr>UNILATERAL STUDY OF THR HIP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TAKE HOME MESSAGE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PELVIS HIP</dc:title>
  <dc:creator>Nathalie CHEMLA</dc:creator>
  <cp:lastModifiedBy>Nathalie CHEMLA</cp:lastModifiedBy>
  <cp:revision>42</cp:revision>
  <dcterms:created xsi:type="dcterms:W3CDTF">2015-04-22T13:12:21Z</dcterms:created>
  <dcterms:modified xsi:type="dcterms:W3CDTF">2015-05-25T16:05:01Z</dcterms:modified>
</cp:coreProperties>
</file>