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1" r:id="rId2"/>
    <p:sldId id="283" r:id="rId3"/>
    <p:sldId id="284" r:id="rId4"/>
    <p:sldId id="285" r:id="rId5"/>
    <p:sldId id="286" r:id="rId6"/>
    <p:sldId id="260" r:id="rId7"/>
    <p:sldId id="261" r:id="rId8"/>
    <p:sldId id="267" r:id="rId9"/>
    <p:sldId id="268" r:id="rId10"/>
    <p:sldId id="270" r:id="rId11"/>
    <p:sldId id="287" r:id="rId12"/>
    <p:sldId id="272" r:id="rId13"/>
    <p:sldId id="263" r:id="rId14"/>
    <p:sldId id="264" r:id="rId15"/>
    <p:sldId id="279" r:id="rId16"/>
    <p:sldId id="273" r:id="rId17"/>
    <p:sldId id="277" r:id="rId18"/>
    <p:sldId id="280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877E92E-5C4C-6A48-9BFF-21B63F387732}">
          <p14:sldIdLst>
            <p14:sldId id="281"/>
            <p14:sldId id="283"/>
            <p14:sldId id="284"/>
            <p14:sldId id="285"/>
            <p14:sldId id="286"/>
            <p14:sldId id="260"/>
            <p14:sldId id="261"/>
            <p14:sldId id="267"/>
            <p14:sldId id="268"/>
            <p14:sldId id="270"/>
            <p14:sldId id="287"/>
            <p14:sldId id="272"/>
            <p14:sldId id="263"/>
            <p14:sldId id="264"/>
            <p14:sldId id="279"/>
            <p14:sldId id="273"/>
            <p14:sldId id="277"/>
            <p14:sldId id="280"/>
            <p14:sldId id="282"/>
          </p14:sldIdLst>
        </p14:section>
        <p14:section name="Section sans titre" id="{3177C069-6812-C644-ADBF-B45772BD029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D9CF3-D305-5B45-8805-DB3F6982C67E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BCB66-3F6D-DA49-8817-048ED12831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689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Put </a:t>
            </a:r>
            <a:r>
              <a:rPr lang="fr-FR" dirty="0" err="1" smtClean="0"/>
              <a:t>foam</a:t>
            </a:r>
            <a:r>
              <a:rPr lang="fr-FR" dirty="0" smtClean="0"/>
              <a:t> pads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arms</a:t>
            </a:r>
            <a:r>
              <a:rPr lang="fr-FR" dirty="0" smtClean="0"/>
              <a:t> and the body to </a:t>
            </a:r>
            <a:r>
              <a:rPr lang="fr-FR" dirty="0" err="1" smtClean="0"/>
              <a:t>avoid</a:t>
            </a:r>
            <a:r>
              <a:rPr lang="fr-FR" dirty="0" smtClean="0"/>
              <a:t> brun </a:t>
            </a:r>
            <a:r>
              <a:rPr lang="fr-FR" dirty="0" err="1" smtClean="0"/>
              <a:t>hazard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creating</a:t>
            </a:r>
            <a:r>
              <a:rPr lang="fr-FR" baseline="0" dirty="0" smtClean="0"/>
              <a:t> an </a:t>
            </a:r>
            <a:r>
              <a:rPr lang="fr-FR" baseline="0" dirty="0" err="1" smtClean="0"/>
              <a:t>electrical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loop</a:t>
            </a:r>
            <a:endParaRPr lang="fr-FR" dirty="0" smtClean="0"/>
          </a:p>
          <a:p>
            <a:r>
              <a:rPr lang="fr-FR" dirty="0" smtClean="0"/>
              <a:t>Legs must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uncrossed</a:t>
            </a:r>
            <a:r>
              <a:rPr lang="fr-FR" dirty="0" smtClean="0"/>
              <a:t> for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burn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hazard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problem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avoid</a:t>
            </a:r>
            <a:r>
              <a:rPr lang="fr-FR" baseline="0" dirty="0" smtClean="0"/>
              <a:t> patient motion if </a:t>
            </a:r>
            <a:r>
              <a:rPr lang="fr-FR" baseline="0" dirty="0" err="1" smtClean="0"/>
              <a:t>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uncross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during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examination</a:t>
            </a:r>
            <a:r>
              <a:rPr lang="fr-FR" baseline="0" dirty="0" smtClean="0"/>
              <a:t>. You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of course </a:t>
            </a:r>
            <a:r>
              <a:rPr lang="fr-FR" baseline="0" dirty="0" err="1" smtClean="0"/>
              <a:t>ask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for all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examinations</a:t>
            </a:r>
            <a:r>
              <a:rPr lang="fr-FR" baseline="0" dirty="0" smtClean="0"/>
              <a:t>.</a:t>
            </a:r>
          </a:p>
          <a:p>
            <a:r>
              <a:rPr lang="fr-FR" dirty="0" smtClean="0"/>
              <a:t>Put a </a:t>
            </a:r>
            <a:r>
              <a:rPr lang="fr-FR" dirty="0" err="1" smtClean="0"/>
              <a:t>cushion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the legs to </a:t>
            </a:r>
            <a:r>
              <a:rPr lang="fr-FR" dirty="0" err="1" smtClean="0"/>
              <a:t>decrease</a:t>
            </a:r>
            <a:r>
              <a:rPr lang="fr-FR" dirty="0" smtClean="0"/>
              <a:t> </a:t>
            </a:r>
            <a:r>
              <a:rPr lang="fr-FR" dirty="0" err="1" smtClean="0"/>
              <a:t>lumbar</a:t>
            </a:r>
            <a:r>
              <a:rPr lang="fr-FR" dirty="0" smtClean="0"/>
              <a:t> </a:t>
            </a:r>
            <a:r>
              <a:rPr lang="fr-FR" dirty="0" err="1" smtClean="0"/>
              <a:t>lordosis</a:t>
            </a:r>
            <a:r>
              <a:rPr lang="fr-FR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Ask</a:t>
            </a:r>
            <a:r>
              <a:rPr lang="fr-FR" dirty="0" smtClean="0"/>
              <a:t> for slow </a:t>
            </a:r>
            <a:r>
              <a:rPr lang="fr-FR" dirty="0" err="1" smtClean="0"/>
              <a:t>breathing</a:t>
            </a:r>
            <a:r>
              <a:rPr lang="fr-FR" dirty="0" smtClean="0"/>
              <a:t>, and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swallowing</a:t>
            </a:r>
            <a:r>
              <a:rPr lang="fr-FR" dirty="0" smtClean="0"/>
              <a:t> if</a:t>
            </a:r>
            <a:r>
              <a:rPr lang="fr-FR" baseline="0" dirty="0" smtClean="0"/>
              <a:t> cervical.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err="1" smtClean="0"/>
              <a:t>With</a:t>
            </a:r>
            <a:r>
              <a:rPr lang="fr-FR" baseline="0" dirty="0" smtClean="0"/>
              <a:t> table </a:t>
            </a:r>
            <a:r>
              <a:rPr lang="fr-FR" baseline="0" dirty="0" err="1" smtClean="0"/>
              <a:t>integrated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coil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possible to </a:t>
            </a:r>
            <a:r>
              <a:rPr lang="fr-FR" baseline="0" dirty="0" err="1" smtClean="0"/>
              <a:t>perform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feet</a:t>
            </a:r>
            <a:r>
              <a:rPr lang="fr-FR" baseline="0" dirty="0" smtClean="0"/>
              <a:t> first position in routine,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comfortable</a:t>
            </a:r>
            <a:r>
              <a:rPr lang="fr-FR" baseline="0" dirty="0" smtClean="0"/>
              <a:t> for patients</a:t>
            </a:r>
            <a:endParaRPr lang="fr-FR" dirty="0" smtClean="0"/>
          </a:p>
          <a:p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Sagittal plane : middle slice must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dirty="0" smtClean="0"/>
              <a:t> in the middle of spinal </a:t>
            </a:r>
            <a:r>
              <a:rPr lang="fr-FR" dirty="0" err="1" smtClean="0"/>
              <a:t>cord</a:t>
            </a:r>
            <a:r>
              <a:rPr lang="fr-FR" baseline="0" dirty="0" smtClean="0"/>
              <a:t> </a:t>
            </a:r>
            <a:r>
              <a:rPr lang="fr-FR" baseline="0" smtClean="0"/>
              <a:t>or canal and</a:t>
            </a:r>
            <a:r>
              <a:rPr lang="fr-FR" smtClean="0"/>
              <a:t> </a:t>
            </a:r>
            <a:r>
              <a:rPr lang="fr-FR" dirty="0" err="1" smtClean="0"/>
              <a:t>cover</a:t>
            </a:r>
            <a:r>
              <a:rPr lang="fr-FR" dirty="0" smtClean="0"/>
              <a:t> the neural foramens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sides</a:t>
            </a:r>
            <a:endParaRPr lang="fr-FR" dirty="0" smtClean="0"/>
          </a:p>
          <a:p>
            <a:r>
              <a:rPr lang="fr-FR" dirty="0" smtClean="0">
                <a:solidFill>
                  <a:srgbClr val="000000"/>
                </a:solidFill>
              </a:rPr>
              <a:t>Axial plane : 4 or 5 slices </a:t>
            </a:r>
            <a:r>
              <a:rPr lang="fr-FR" dirty="0" err="1" smtClean="0">
                <a:solidFill>
                  <a:srgbClr val="000000"/>
                </a:solidFill>
              </a:rPr>
              <a:t>leaned</a:t>
            </a:r>
            <a:r>
              <a:rPr lang="fr-FR" dirty="0" smtClean="0">
                <a:solidFill>
                  <a:srgbClr val="000000"/>
                </a:solidFill>
              </a:rPr>
              <a:t> in the axis of </a:t>
            </a:r>
            <a:r>
              <a:rPr lang="fr-FR" dirty="0" err="1" smtClean="0">
                <a:solidFill>
                  <a:srgbClr val="000000"/>
                </a:solidFill>
              </a:rPr>
              <a:t>intervertebral</a:t>
            </a:r>
            <a:r>
              <a:rPr lang="fr-FR" dirty="0" smtClean="0">
                <a:solidFill>
                  <a:srgbClr val="000000"/>
                </a:solidFill>
              </a:rPr>
              <a:t> disc in double </a:t>
            </a:r>
            <a:r>
              <a:rPr lang="fr-FR" dirty="0" err="1" smtClean="0">
                <a:solidFill>
                  <a:srgbClr val="000000"/>
                </a:solidFill>
              </a:rPr>
              <a:t>obiquity</a:t>
            </a:r>
            <a:r>
              <a:rPr lang="fr-FR" dirty="0" smtClean="0">
                <a:solidFill>
                  <a:srgbClr val="000000"/>
                </a:solidFill>
              </a:rPr>
              <a:t>, on the 4 </a:t>
            </a:r>
            <a:r>
              <a:rPr lang="fr-FR" dirty="0" err="1" smtClean="0">
                <a:solidFill>
                  <a:srgbClr val="000000"/>
                </a:solidFill>
              </a:rPr>
              <a:t>lasts</a:t>
            </a:r>
            <a:r>
              <a:rPr lang="fr-FR" baseline="0" dirty="0" smtClean="0">
                <a:solidFill>
                  <a:srgbClr val="000000"/>
                </a:solidFill>
              </a:rPr>
              <a:t> discs </a:t>
            </a:r>
            <a:r>
              <a:rPr lang="fr-FR" baseline="0" dirty="0" err="1" smtClean="0">
                <a:solidFill>
                  <a:srgbClr val="000000"/>
                </a:solidFill>
              </a:rPr>
              <a:t>most</a:t>
            </a:r>
            <a:r>
              <a:rPr lang="fr-FR" baseline="0" dirty="0" smtClean="0">
                <a:solidFill>
                  <a:srgbClr val="000000"/>
                </a:solidFill>
              </a:rPr>
              <a:t> of the time, of course </a:t>
            </a:r>
            <a:r>
              <a:rPr lang="fr-FR" baseline="0" dirty="0" err="1" smtClean="0">
                <a:solidFill>
                  <a:srgbClr val="000000"/>
                </a:solidFill>
              </a:rPr>
              <a:t>you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can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adapt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according</a:t>
            </a:r>
            <a:r>
              <a:rPr lang="fr-FR" baseline="0" dirty="0" smtClean="0">
                <a:solidFill>
                  <a:srgbClr val="000000"/>
                </a:solidFill>
              </a:rPr>
              <a:t> to disc </a:t>
            </a:r>
            <a:r>
              <a:rPr lang="fr-FR" baseline="0" dirty="0" err="1" smtClean="0">
                <a:solidFill>
                  <a:srgbClr val="000000"/>
                </a:solidFill>
              </a:rPr>
              <a:t>disease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seen</a:t>
            </a:r>
            <a:r>
              <a:rPr lang="fr-FR" baseline="0" dirty="0" smtClean="0">
                <a:solidFill>
                  <a:srgbClr val="000000"/>
                </a:solidFill>
              </a:rPr>
              <a:t> in the sagittal plane. If </a:t>
            </a:r>
            <a:r>
              <a:rPr lang="fr-FR" baseline="0" dirty="0" err="1" smtClean="0">
                <a:solidFill>
                  <a:srgbClr val="000000"/>
                </a:solidFill>
              </a:rPr>
              <a:t>you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work</a:t>
            </a:r>
            <a:r>
              <a:rPr lang="fr-FR" baseline="0" dirty="0" smtClean="0">
                <a:solidFill>
                  <a:srgbClr val="000000"/>
                </a:solidFill>
              </a:rPr>
              <a:t> </a:t>
            </a:r>
            <a:r>
              <a:rPr lang="fr-FR" baseline="0" dirty="0" err="1" smtClean="0">
                <a:solidFill>
                  <a:srgbClr val="000000"/>
                </a:solidFill>
              </a:rPr>
              <a:t>with</a:t>
            </a:r>
            <a:r>
              <a:rPr lang="fr-FR" baseline="0" dirty="0" smtClean="0">
                <a:solidFill>
                  <a:srgbClr val="000000"/>
                </a:solidFill>
              </a:rPr>
              <a:t> 3D axial spin </a:t>
            </a:r>
            <a:r>
              <a:rPr lang="fr-FR" baseline="0" dirty="0" err="1" smtClean="0">
                <a:solidFill>
                  <a:srgbClr val="000000"/>
                </a:solidFill>
              </a:rPr>
              <a:t>echo</a:t>
            </a:r>
            <a:r>
              <a:rPr lang="fr-FR" baseline="0" dirty="0" smtClean="0">
                <a:solidFill>
                  <a:srgbClr val="000000"/>
                </a:solidFill>
              </a:rPr>
              <a:t>, </a:t>
            </a:r>
            <a:r>
              <a:rPr lang="fr-FR" baseline="0" dirty="0" err="1" smtClean="0">
                <a:solidFill>
                  <a:srgbClr val="000000"/>
                </a:solidFill>
              </a:rPr>
              <a:t>lean</a:t>
            </a:r>
            <a:r>
              <a:rPr lang="fr-FR" baseline="0" dirty="0" smtClean="0">
                <a:solidFill>
                  <a:srgbClr val="000000"/>
                </a:solidFill>
              </a:rPr>
              <a:t> the acquisition box in a </a:t>
            </a:r>
            <a:r>
              <a:rPr lang="fr-FR" baseline="0" dirty="0" err="1" smtClean="0">
                <a:solidFill>
                  <a:srgbClr val="000000"/>
                </a:solidFill>
              </a:rPr>
              <a:t>average</a:t>
            </a:r>
            <a:r>
              <a:rPr lang="fr-FR" baseline="0" dirty="0" smtClean="0">
                <a:solidFill>
                  <a:srgbClr val="000000"/>
                </a:solidFill>
              </a:rPr>
              <a:t> axis of the discs to have </a:t>
            </a:r>
            <a:r>
              <a:rPr lang="fr-FR" baseline="0" dirty="0" err="1" smtClean="0">
                <a:solidFill>
                  <a:srgbClr val="000000"/>
                </a:solidFill>
              </a:rPr>
              <a:t>better</a:t>
            </a:r>
            <a:r>
              <a:rPr lang="fr-FR" baseline="0" dirty="0" smtClean="0">
                <a:solidFill>
                  <a:srgbClr val="000000"/>
                </a:solidFill>
              </a:rPr>
              <a:t> reformat </a:t>
            </a:r>
            <a:r>
              <a:rPr lang="fr-FR" baseline="0" dirty="0" err="1" smtClean="0">
                <a:solidFill>
                  <a:srgbClr val="000000"/>
                </a:solidFill>
              </a:rPr>
              <a:t>quality</a:t>
            </a:r>
            <a:r>
              <a:rPr lang="fr-FR" baseline="0" dirty="0" smtClean="0">
                <a:solidFill>
                  <a:srgbClr val="000000"/>
                </a:solidFill>
              </a:rPr>
              <a:t>.</a:t>
            </a:r>
            <a:endParaRPr lang="fr-FR" dirty="0" smtClean="0">
              <a:solidFill>
                <a:srgbClr val="000000"/>
              </a:solidFill>
            </a:endParaRPr>
          </a:p>
          <a:p>
            <a:r>
              <a:rPr lang="fr-FR" dirty="0" smtClean="0"/>
              <a:t>Coronal plane : on sagittal plane, </a:t>
            </a:r>
            <a:r>
              <a:rPr lang="fr-FR" dirty="0" err="1" smtClean="0"/>
              <a:t>cover</a:t>
            </a:r>
            <a:r>
              <a:rPr lang="fr-FR" dirty="0" smtClean="0"/>
              <a:t> the </a:t>
            </a:r>
            <a:r>
              <a:rPr lang="fr-FR" dirty="0" err="1" smtClean="0"/>
              <a:t>spine</a:t>
            </a:r>
            <a:r>
              <a:rPr lang="fr-FR" dirty="0" smtClean="0"/>
              <a:t> back and </a:t>
            </a:r>
            <a:r>
              <a:rPr lang="fr-FR" dirty="0" err="1" smtClean="0"/>
              <a:t>forth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last dorsal </a:t>
            </a:r>
            <a:r>
              <a:rPr lang="fr-FR" dirty="0" err="1" smtClean="0"/>
              <a:t>spine</a:t>
            </a:r>
            <a:r>
              <a:rPr lang="fr-FR" dirty="0" smtClean="0"/>
              <a:t> to </a:t>
            </a:r>
            <a:r>
              <a:rPr lang="fr-FR" dirty="0" err="1" smtClean="0"/>
              <a:t>femoral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r>
              <a:rPr lang="fr-FR" dirty="0" smtClean="0"/>
              <a:t> up and down if </a:t>
            </a:r>
            <a:r>
              <a:rPr lang="fr-FR" dirty="0" err="1" smtClean="0"/>
              <a:t>lumbar</a:t>
            </a:r>
            <a:r>
              <a:rPr lang="fr-FR" dirty="0" smtClean="0"/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Put a </a:t>
            </a:r>
            <a:r>
              <a:rPr lang="fr-FR" dirty="0" err="1" smtClean="0">
                <a:solidFill>
                  <a:srgbClr val="FF0000"/>
                </a:solidFill>
              </a:rPr>
              <a:t>presat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vascular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aorta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heart</a:t>
            </a:r>
            <a:r>
              <a:rPr lang="fr-FR" baseline="0" dirty="0" smtClean="0"/>
              <a:t>)</a:t>
            </a:r>
            <a:r>
              <a:rPr lang="fr-FR" dirty="0" smtClean="0"/>
              <a:t>, </a:t>
            </a:r>
            <a:r>
              <a:rPr lang="fr-FR" dirty="0" err="1" smtClean="0"/>
              <a:t>breathing</a:t>
            </a:r>
            <a:r>
              <a:rPr lang="fr-FR" dirty="0" smtClean="0"/>
              <a:t> or flow motion </a:t>
            </a:r>
            <a:r>
              <a:rPr lang="fr-FR" dirty="0" err="1" smtClean="0"/>
              <a:t>artifacts</a:t>
            </a:r>
            <a:endParaRPr lang="fr-FR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6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Visualization</a:t>
            </a:r>
            <a:r>
              <a:rPr lang="fr-FR" dirty="0" smtClean="0"/>
              <a:t> of spinal </a:t>
            </a:r>
            <a:r>
              <a:rPr lang="fr-FR" dirty="0" err="1" smtClean="0"/>
              <a:t>cord</a:t>
            </a:r>
            <a:r>
              <a:rPr lang="fr-FR" dirty="0" smtClean="0"/>
              <a:t> and neural foramens </a:t>
            </a:r>
            <a:r>
              <a:rPr lang="fr-FR" dirty="0" err="1" smtClean="0"/>
              <a:t>covered</a:t>
            </a:r>
            <a:r>
              <a:rPr lang="fr-FR" dirty="0" smtClean="0"/>
              <a:t> </a:t>
            </a:r>
            <a:r>
              <a:rPr lang="fr-FR" dirty="0" err="1" smtClean="0"/>
              <a:t>laterally</a:t>
            </a:r>
            <a:r>
              <a:rPr lang="fr-FR" dirty="0" smtClean="0"/>
              <a:t> in </a:t>
            </a:r>
            <a:r>
              <a:rPr lang="fr-FR" dirty="0" err="1" smtClean="0"/>
              <a:t>saggital</a:t>
            </a:r>
            <a:r>
              <a:rPr lang="fr-FR" dirty="0" smtClean="0"/>
              <a:t> plane</a:t>
            </a:r>
          </a:p>
          <a:p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intervertebral</a:t>
            </a:r>
            <a:r>
              <a:rPr lang="fr-FR" dirty="0" smtClean="0"/>
              <a:t> disc and neural foramens in axial plane</a:t>
            </a:r>
          </a:p>
          <a:p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paravertebral</a:t>
            </a:r>
            <a:r>
              <a:rPr lang="fr-FR" dirty="0" smtClean="0"/>
              <a:t> structures in coronal plane (</a:t>
            </a:r>
            <a:r>
              <a:rPr lang="fr-FR" dirty="0" err="1" smtClean="0"/>
              <a:t>sacroiliac</a:t>
            </a:r>
            <a:r>
              <a:rPr lang="fr-FR" dirty="0" smtClean="0"/>
              <a:t> joint and </a:t>
            </a:r>
            <a:r>
              <a:rPr lang="fr-FR" dirty="0" err="1" smtClean="0"/>
              <a:t>femoral</a:t>
            </a:r>
            <a:r>
              <a:rPr lang="fr-FR" dirty="0" smtClean="0"/>
              <a:t> </a:t>
            </a:r>
            <a:r>
              <a:rPr lang="fr-FR" dirty="0" err="1" smtClean="0"/>
              <a:t>head</a:t>
            </a:r>
            <a:r>
              <a:rPr lang="fr-FR" dirty="0" smtClean="0"/>
              <a:t> for </a:t>
            </a:r>
            <a:r>
              <a:rPr lang="fr-FR" dirty="0" err="1" smtClean="0"/>
              <a:t>lumbar</a:t>
            </a:r>
            <a:r>
              <a:rPr lang="fr-FR" dirty="0" smtClean="0"/>
              <a:t> </a:t>
            </a:r>
            <a:r>
              <a:rPr lang="fr-FR" dirty="0" err="1" smtClean="0"/>
              <a:t>spine</a:t>
            </a:r>
            <a:r>
              <a:rPr lang="fr-FR" dirty="0" smtClean="0"/>
              <a:t>)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vascular</a:t>
            </a:r>
            <a:r>
              <a:rPr lang="fr-FR" dirty="0" smtClean="0"/>
              <a:t>, </a:t>
            </a:r>
            <a:r>
              <a:rPr lang="fr-FR" dirty="0" err="1" smtClean="0"/>
              <a:t>breathing</a:t>
            </a:r>
            <a:r>
              <a:rPr lang="fr-FR" dirty="0" smtClean="0"/>
              <a:t> or flow motion </a:t>
            </a:r>
            <a:r>
              <a:rPr lang="fr-FR" dirty="0" err="1" smtClean="0"/>
              <a:t>artifacts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0D1F4-554F-B841-92FA-AA5C27BFE3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2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TOU WILL PREFERE </a:t>
            </a:r>
            <a:r>
              <a:rPr lang="fr-FR" dirty="0" err="1" smtClean="0"/>
              <a:t>stir</a:t>
            </a:r>
            <a:r>
              <a:rPr lang="fr-FR" dirty="0" smtClean="0"/>
              <a:t> to fats </a:t>
            </a:r>
            <a:r>
              <a:rPr lang="fr-FR" dirty="0" err="1" smtClean="0"/>
              <a:t>at</a:t>
            </a:r>
            <a:r>
              <a:rPr lang="fr-FR" dirty="0" smtClean="0"/>
              <a:t> T2 in case of tumoral or </a:t>
            </a:r>
            <a:r>
              <a:rPr lang="fr-FR" dirty="0" err="1" smtClean="0"/>
              <a:t>inflammatory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disease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risk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inhomogeneity</a:t>
            </a:r>
            <a:r>
              <a:rPr lang="fr-FR" baseline="0" dirty="0" smtClean="0"/>
              <a:t> of fat </a:t>
            </a:r>
            <a:r>
              <a:rPr lang="fr-FR" baseline="0" dirty="0" err="1" smtClean="0"/>
              <a:t>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B66-3F6D-DA49-8817-048ED128318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46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large FOV, for a</a:t>
            </a:r>
            <a:r>
              <a:rPr lang="en-US" baseline="0" dirty="0" smtClean="0"/>
              <a:t> dorsal and lumbar spine T1 FS with gadolinium injection for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,</a:t>
            </a:r>
            <a:r>
              <a:rPr lang="en-US" dirty="0" smtClean="0"/>
              <a:t> you will have fat sat problems at the border of the FOV. You</a:t>
            </a:r>
            <a:r>
              <a:rPr lang="en-US" baseline="0" dirty="0" smtClean="0"/>
              <a:t> have also this problem if the area is not homogeneous, like cervical spine with lot of air and </a:t>
            </a:r>
            <a:r>
              <a:rPr lang="en-US" baseline="0" dirty="0" err="1" smtClean="0"/>
              <a:t>tissus</a:t>
            </a:r>
            <a:r>
              <a:rPr lang="en-US" baseline="0" dirty="0" smtClean="0"/>
              <a:t> in the </a:t>
            </a:r>
            <a:r>
              <a:rPr lang="en-US" baseline="0" dirty="0" err="1" smtClean="0"/>
              <a:t>Fov</a:t>
            </a:r>
            <a:r>
              <a:rPr lang="en-US" baseline="0" dirty="0" smtClean="0"/>
              <a:t> (same problem with ankle)</a:t>
            </a:r>
            <a:endParaRPr lang="en-US" dirty="0" smtClean="0"/>
          </a:p>
          <a:p>
            <a:r>
              <a:rPr lang="en-US" dirty="0" smtClean="0"/>
              <a:t>Because of less magnetic field homogeneity, fat and water peak are displaced</a:t>
            </a:r>
            <a:r>
              <a:rPr lang="en-US" baseline="0" dirty="0" smtClean="0"/>
              <a:t>. So MRI will not be able to cancel the right fat peak, and you will have fat sat defaults.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F9463-6A2B-064A-B5C0-881AB31E5F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defaut</a:t>
            </a:r>
            <a:r>
              <a:rPr lang="fr-FR" dirty="0" smtClean="0"/>
              <a:t> fat </a:t>
            </a:r>
            <a:r>
              <a:rPr lang="fr-FR" dirty="0" err="1" smtClean="0"/>
              <a:t>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B66-3F6D-DA49-8817-048ED128318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049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Good </a:t>
            </a:r>
            <a:r>
              <a:rPr lang="fr-FR" dirty="0" err="1" smtClean="0"/>
              <a:t>analysis</a:t>
            </a:r>
            <a:r>
              <a:rPr lang="fr-FR" dirty="0" smtClean="0"/>
              <a:t> </a:t>
            </a:r>
            <a:r>
              <a:rPr lang="fr-FR" dirty="0" err="1" smtClean="0"/>
              <a:t>googd</a:t>
            </a:r>
            <a:r>
              <a:rPr lang="fr-FR" baseline="0" dirty="0" smtClean="0"/>
              <a:t> slice in the axis of the </a:t>
            </a:r>
            <a:r>
              <a:rPr lang="fr-FR" baseline="0" dirty="0" err="1" smtClean="0"/>
              <a:t>disk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B66-3F6D-DA49-8817-048ED128318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41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Sagittal reformat in the axis of the spinal </a:t>
            </a:r>
            <a:r>
              <a:rPr lang="fr-FR" dirty="0" err="1" smtClean="0"/>
              <a:t>cord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CB66-3F6D-DA49-8817-048ED128318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5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8EB8-1575-AE4C-8683-6F9D9E25E5BB}" type="datetimeFigureOut">
              <a:rPr lang="fr-FR" smtClean="0"/>
              <a:t>25/05/2015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EBF2-1757-AE45-9C38-D309D0468854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5.wdp"/><Relationship Id="rId5" Type="http://schemas.openxmlformats.org/officeDocument/2006/relationships/image" Target="../media/image23.png"/><Relationship Id="rId6" Type="http://schemas.microsoft.com/office/2007/relationships/hdphoto" Target="../media/hdphoto6.wdp"/><Relationship Id="rId7" Type="http://schemas.openxmlformats.org/officeDocument/2006/relationships/image" Target="../media/image24.png"/><Relationship Id="rId8" Type="http://schemas.microsoft.com/office/2007/relationships/hdphoto" Target="../media/hdphoto7.wdp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8.wdp"/><Relationship Id="rId5" Type="http://schemas.openxmlformats.org/officeDocument/2006/relationships/image" Target="../media/image28.png"/><Relationship Id="rId6" Type="http://schemas.microsoft.com/office/2007/relationships/hdphoto" Target="../media/hdphoto9.wdp"/><Relationship Id="rId7" Type="http://schemas.openxmlformats.org/officeDocument/2006/relationships/image" Target="../media/image29.png"/><Relationship Id="rId8" Type="http://schemas.microsoft.com/office/2007/relationships/hdphoto" Target="../media/hdphoto10.wdp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 w="28575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HOW I DO IT: SPINE IMAGING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77446" y="3122868"/>
            <a:ext cx="56256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/>
              <a:t>Benoit </a:t>
            </a:r>
            <a:r>
              <a:rPr lang="fr-FR" sz="3600" dirty="0" err="1"/>
              <a:t>H</a:t>
            </a:r>
            <a:r>
              <a:rPr lang="fr-FR" sz="3600" dirty="0" err="1" smtClean="0"/>
              <a:t>ainaux</a:t>
            </a:r>
            <a:r>
              <a:rPr lang="fr-FR" sz="3600" dirty="0" smtClean="0"/>
              <a:t>, Eric </a:t>
            </a:r>
            <a:r>
              <a:rPr lang="fr-FR" sz="3600" dirty="0" err="1" smtClean="0"/>
              <a:t>Lévêque</a:t>
            </a:r>
            <a:endParaRPr lang="fr-FR" sz="3600" dirty="0" smtClean="0"/>
          </a:p>
          <a:p>
            <a:pPr algn="ctr"/>
            <a:r>
              <a:rPr lang="fr-FR" sz="3600" dirty="0" smtClean="0"/>
              <a:t>Nathalie </a:t>
            </a:r>
            <a:r>
              <a:rPr lang="fr-FR" sz="3600" dirty="0" err="1" smtClean="0"/>
              <a:t>Chemla</a:t>
            </a:r>
            <a:r>
              <a:rPr lang="fr-FR" sz="3600" dirty="0" smtClean="0"/>
              <a:t> MD</a:t>
            </a:r>
          </a:p>
          <a:p>
            <a:pPr algn="ctr"/>
            <a:r>
              <a:rPr lang="fr-FR" sz="3600" dirty="0" smtClean="0"/>
              <a:t>Paris V </a:t>
            </a:r>
            <a:r>
              <a:rPr lang="fr-FR" sz="3600" dirty="0" err="1" smtClean="0"/>
              <a:t>Clinic</a:t>
            </a:r>
            <a:endParaRPr lang="fr-FR" sz="3600" dirty="0" smtClean="0"/>
          </a:p>
          <a:p>
            <a:pPr algn="ctr"/>
            <a:r>
              <a:rPr lang="fr-FR" sz="3600" dirty="0" smtClean="0"/>
              <a:t>France</a:t>
            </a:r>
            <a:endParaRPr lang="fr-FR" sz="3600" dirty="0"/>
          </a:p>
        </p:txBody>
      </p:sp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2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319" y="2615619"/>
            <a:ext cx="4368800" cy="3835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291" y="3404513"/>
            <a:ext cx="3515968" cy="30465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77" y="253502"/>
            <a:ext cx="3447782" cy="300701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83259" y="114923"/>
            <a:ext cx="5157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FSE T2 USED IN MOST CASES OF SAGITTAL SEQUENCES IN DEGENERATIVE DISEASE</a:t>
            </a:r>
          </a:p>
          <a:p>
            <a:r>
              <a:rPr lang="fr-FR" sz="2000" dirty="0" smtClean="0">
                <a:solidFill>
                  <a:srgbClr val="FFFF00"/>
                </a:solidFill>
              </a:rPr>
              <a:t>STIR CAN BE USED IN TUMORAL DISEASE AND INFLAMMATORY PATHOLOGY (MODIC</a:t>
            </a:r>
            <a:r>
              <a:rPr lang="fr-FR" sz="1600" dirty="0" smtClean="0">
                <a:solidFill>
                  <a:srgbClr val="FFFF00"/>
                </a:solidFill>
              </a:rPr>
              <a:t>)</a:t>
            </a:r>
            <a:endParaRPr lang="fr-FR" sz="1600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5477" y="2354930"/>
            <a:ext cx="1397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0000"/>
                </a:solidFill>
              </a:rPr>
              <a:t>FSE T2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64745" y="5876838"/>
            <a:ext cx="179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FAT SAT T2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2911759" y="3566633"/>
            <a:ext cx="574243" cy="12834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2853239" y="5944388"/>
            <a:ext cx="421842" cy="17859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64120" y="5741738"/>
            <a:ext cx="899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STIR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11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70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FAT SAT PROBLEMS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large FOV or anatomy prone to susceptibility, fat sat is not efficient</a:t>
            </a:r>
            <a:endParaRPr lang="en-US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4206965" y="6021463"/>
            <a:ext cx="4594135" cy="2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414110" y="2895295"/>
            <a:ext cx="79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7254105" y="6085222"/>
            <a:ext cx="11414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Precession</a:t>
            </a:r>
          </a:p>
          <a:p>
            <a:r>
              <a:rPr lang="en-US" sz="1600" dirty="0" smtClean="0"/>
              <a:t>frequency</a:t>
            </a:r>
            <a:endParaRPr lang="en-US" sz="16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4206965" y="3318933"/>
            <a:ext cx="0" cy="2705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er 58"/>
          <p:cNvGrpSpPr/>
          <p:nvPr/>
        </p:nvGrpSpPr>
        <p:grpSpPr>
          <a:xfrm>
            <a:off x="4219665" y="3442163"/>
            <a:ext cx="3202026" cy="2581924"/>
            <a:chOff x="4219665" y="3442163"/>
            <a:chExt cx="3202026" cy="2581924"/>
          </a:xfrm>
        </p:grpSpPr>
        <p:pic>
          <p:nvPicPr>
            <p:cNvPr id="21" name="Image 20" descr="Sans titre-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665" y="3811495"/>
              <a:ext cx="3202026" cy="2212592"/>
            </a:xfrm>
            <a:prstGeom prst="rect">
              <a:avLst/>
            </a:prstGeom>
          </p:spPr>
        </p:pic>
        <p:sp>
          <p:nvSpPr>
            <p:cNvPr id="31" name="ZoneTexte 30"/>
            <p:cNvSpPr txBox="1"/>
            <p:nvPr/>
          </p:nvSpPr>
          <p:spPr>
            <a:xfrm>
              <a:off x="4868515" y="344216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Water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414164" y="4339059"/>
              <a:ext cx="518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Fat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3" name="Image 32" descr="ln0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0" r="18519"/>
          <a:stretch/>
        </p:blipFill>
        <p:spPr>
          <a:xfrm>
            <a:off x="457201" y="2895295"/>
            <a:ext cx="2387600" cy="3648973"/>
          </a:xfrm>
          <a:prstGeom prst="rect">
            <a:avLst/>
          </a:prstGeom>
        </p:spPr>
      </p:pic>
      <p:cxnSp>
        <p:nvCxnSpPr>
          <p:cNvPr id="38" name="Connecteur droit avec flèche 37"/>
          <p:cNvCxnSpPr/>
          <p:nvPr/>
        </p:nvCxnSpPr>
        <p:spPr>
          <a:xfrm flipH="1">
            <a:off x="2082799" y="3817125"/>
            <a:ext cx="313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2463799" y="4917791"/>
            <a:ext cx="313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V="1">
            <a:off x="719669" y="3685221"/>
            <a:ext cx="0" cy="2638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>
            <a:off x="2658533" y="6264662"/>
            <a:ext cx="31326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Ellipse 53"/>
          <p:cNvSpPr/>
          <p:nvPr/>
        </p:nvSpPr>
        <p:spPr>
          <a:xfrm>
            <a:off x="1785446" y="3811495"/>
            <a:ext cx="205242" cy="209400"/>
          </a:xfrm>
          <a:prstGeom prst="ellipse">
            <a:avLst/>
          </a:prstGeom>
          <a:noFill/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2497665" y="6021463"/>
            <a:ext cx="205242" cy="209400"/>
          </a:xfrm>
          <a:prstGeom prst="ellipse">
            <a:avLst/>
          </a:prstGeom>
          <a:noFill/>
          <a:ln w="952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375400" y="3811495"/>
            <a:ext cx="608193" cy="2209968"/>
          </a:xfrm>
          <a:prstGeom prst="rect">
            <a:avLst/>
          </a:prstGeom>
          <a:solidFill>
            <a:schemeClr val="tx1">
              <a:lumMod val="65000"/>
              <a:alpha val="5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9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3.7037E-7 L 0.06667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350" y="243179"/>
            <a:ext cx="4009624" cy="34565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9864" y="243179"/>
            <a:ext cx="3980295" cy="34565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4528" y="3496447"/>
            <a:ext cx="3657803" cy="32920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756235" y="3190549"/>
            <a:ext cx="1436084" cy="584776"/>
          </a:xfrm>
          <a:prstGeom prst="rect">
            <a:avLst/>
          </a:prstGeom>
          <a:solidFill>
            <a:srgbClr val="0000FF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 IDEAL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7350" y="4931140"/>
            <a:ext cx="46714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IMAGES WITH AND WITHOUT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FAT SAT IN THE SAME SEQUENCE</a:t>
            </a:r>
          </a:p>
          <a:p>
            <a:r>
              <a:rPr lang="fr-FR" sz="2400" dirty="0" smtClean="0">
                <a:solidFill>
                  <a:srgbClr val="FFFF00"/>
                </a:solidFill>
              </a:rPr>
              <a:t>IS ALSOW USEFUL AFTER INJECTION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8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293223"/>
            <a:ext cx="717061" cy="45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1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566" y="524803"/>
            <a:ext cx="3391968" cy="2003696"/>
          </a:xfrm>
          <a:solidFill>
            <a:srgbClr val="00009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CORONAL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STIR </a:t>
            </a:r>
            <a:br>
              <a:rPr lang="fr-FR" sz="3600" dirty="0" smtClean="0">
                <a:solidFill>
                  <a:srgbClr val="FFFF00"/>
                </a:solidFill>
              </a:rPr>
            </a:br>
            <a:r>
              <a:rPr lang="fr-FR" sz="3600" dirty="0" smtClean="0">
                <a:solidFill>
                  <a:srgbClr val="FFFF00"/>
                </a:solidFill>
              </a:rPr>
              <a:t>FR FSE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rcRect l="7214" r="7214"/>
          <a:stretch>
            <a:fillRect/>
          </a:stretch>
        </p:blipFill>
        <p:spPr>
          <a:xfrm>
            <a:off x="3918731" y="346053"/>
            <a:ext cx="2989093" cy="342260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3084706"/>
            <a:ext cx="3630682" cy="3666299"/>
          </a:xfrm>
          <a:ln>
            <a:noFill/>
          </a:ln>
        </p:spPr>
        <p:txBody>
          <a:bodyPr>
            <a:normAutofit/>
          </a:bodyPr>
          <a:lstStyle/>
          <a:p>
            <a:pPr marL="914400" lvl="1" indent="-457200">
              <a:buFont typeface="Arial"/>
              <a:buChar char="•"/>
            </a:pPr>
            <a:r>
              <a:rPr lang="fr-FR" sz="2800" dirty="0" err="1" smtClean="0"/>
              <a:t>Coxofemoral</a:t>
            </a:r>
            <a:r>
              <a:rPr lang="fr-FR" sz="2800" dirty="0" smtClean="0"/>
              <a:t> joint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/>
              <a:t>Sacro </a:t>
            </a:r>
            <a:r>
              <a:rPr lang="fr-FR" sz="2800" dirty="0" err="1" smtClean="0"/>
              <a:t>iliac</a:t>
            </a:r>
            <a:r>
              <a:rPr lang="fr-FR" sz="2800" dirty="0" smtClean="0"/>
              <a:t> joint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dirty="0" smtClean="0"/>
              <a:t>Tumoral and </a:t>
            </a:r>
            <a:r>
              <a:rPr lang="fr-FR" sz="2800" dirty="0" err="1" smtClean="0"/>
              <a:t>inflammatory</a:t>
            </a:r>
            <a:r>
              <a:rPr lang="fr-FR" sz="2800" dirty="0" smtClean="0"/>
              <a:t> </a:t>
            </a:r>
            <a:r>
              <a:rPr lang="fr-FR" sz="2800" dirty="0" err="1" smtClean="0"/>
              <a:t>pathology</a:t>
            </a:r>
            <a:endParaRPr lang="fr-FR" sz="2800" dirty="0" smtClean="0"/>
          </a:p>
          <a:p>
            <a:pPr marL="914400" lvl="1" indent="-457200">
              <a:buFont typeface="Arial"/>
              <a:buChar char="•"/>
            </a:pPr>
            <a:r>
              <a:rPr lang="fr-FR" sz="2800" dirty="0" smtClean="0"/>
              <a:t>STIR/ </a:t>
            </a:r>
            <a:r>
              <a:rPr lang="fr-FR" sz="2800" dirty="0" err="1" smtClean="0"/>
              <a:t>big</a:t>
            </a:r>
            <a:r>
              <a:rPr lang="fr-FR" sz="2800" dirty="0" smtClean="0"/>
              <a:t> FOV</a:t>
            </a:r>
            <a:endParaRPr lang="fr-FR" sz="2800" dirty="0"/>
          </a:p>
          <a:p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229" y="3692208"/>
            <a:ext cx="3540024" cy="3165792"/>
          </a:xfrm>
          <a:prstGeom prst="rect">
            <a:avLst/>
          </a:prstGeom>
        </p:spPr>
      </p:pic>
      <p:pic>
        <p:nvPicPr>
          <p:cNvPr id="6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FF00"/>
                </a:solidFill>
              </a:rPr>
              <a:t>AXIAL VIEWS: SE T2 / CUBE T2 REFORMAT</a:t>
            </a:r>
            <a:endParaRPr lang="fr-FR" sz="3600" dirty="0">
              <a:solidFill>
                <a:srgbClr val="FFFF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551" y="4206397"/>
            <a:ext cx="2840644" cy="25339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73" y="1570524"/>
            <a:ext cx="3010922" cy="27254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64248"/>
            <a:ext cx="2707765" cy="25568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2" y="1573749"/>
            <a:ext cx="24876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9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9" y="1531771"/>
            <a:ext cx="4095663" cy="37846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602" y="1531771"/>
            <a:ext cx="4648200" cy="37846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057765" y="358328"/>
            <a:ext cx="45448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FF00"/>
                </a:solidFill>
              </a:rPr>
              <a:t>MOTION ARTIFACT</a:t>
            </a:r>
            <a:endParaRPr lang="fr-FR" sz="4400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813" y="5806962"/>
            <a:ext cx="3640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AXIAL CUBE REFORMAT</a:t>
            </a:r>
            <a:endParaRPr lang="fr-FR" sz="2800" dirty="0">
              <a:solidFill>
                <a:srgbClr val="FF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793450" y="5868517"/>
            <a:ext cx="419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FF00"/>
                </a:solidFill>
              </a:rPr>
              <a:t>AXIAL DIRECT ACQUISITION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7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51" y="444500"/>
            <a:ext cx="3238500" cy="59563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34" y="444500"/>
            <a:ext cx="2416437" cy="57913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52" y="417480"/>
            <a:ext cx="2573918" cy="26552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989" y="3448589"/>
            <a:ext cx="3204011" cy="3137656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364814" y="3458553"/>
            <a:ext cx="2249757" cy="607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226961" y="3742263"/>
            <a:ext cx="2249757" cy="2296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809865" y="851128"/>
            <a:ext cx="1797047" cy="158066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6972004" y="702519"/>
            <a:ext cx="1310629" cy="174278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Sourire 29"/>
          <p:cNvSpPr/>
          <p:nvPr/>
        </p:nvSpPr>
        <p:spPr>
          <a:xfrm>
            <a:off x="8282633" y="5858921"/>
            <a:ext cx="513536" cy="541879"/>
          </a:xfrm>
          <a:prstGeom prst="smileyFac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026745" y="5755248"/>
            <a:ext cx="1543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FF00"/>
                </a:solidFill>
              </a:rPr>
              <a:t>CUBE</a:t>
            </a:r>
            <a:endParaRPr lang="fr-FR" sz="4800" dirty="0">
              <a:solidFill>
                <a:srgbClr val="FFFF00"/>
              </a:solidFill>
            </a:endParaRPr>
          </a:p>
        </p:txBody>
      </p:sp>
      <p:pic>
        <p:nvPicPr>
          <p:cNvPr id="12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01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1323872"/>
            <a:ext cx="3314700" cy="48641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610" y="571500"/>
            <a:ext cx="2171700" cy="59436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95300"/>
            <a:ext cx="2197100" cy="60198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521" y="571500"/>
            <a:ext cx="2628900" cy="5969000"/>
          </a:xfrm>
          <a:prstGeom prst="rect">
            <a:avLst/>
          </a:prstGeom>
        </p:spPr>
      </p:pic>
      <p:pic>
        <p:nvPicPr>
          <p:cNvPr id="7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TAKE HOME MESSAGE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 T1</a:t>
            </a:r>
          </a:p>
          <a:p>
            <a:r>
              <a:rPr lang="fr-FR" dirty="0" smtClean="0"/>
              <a:t>FSE T2</a:t>
            </a:r>
          </a:p>
          <a:p>
            <a:r>
              <a:rPr lang="fr-FR" dirty="0" smtClean="0"/>
              <a:t>STIR</a:t>
            </a:r>
          </a:p>
          <a:p>
            <a:r>
              <a:rPr lang="fr-FR" dirty="0" smtClean="0"/>
              <a:t>CUBE</a:t>
            </a:r>
          </a:p>
          <a:p>
            <a:r>
              <a:rPr lang="fr-FR" dirty="0" smtClean="0"/>
              <a:t>IDEAL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The </a:t>
            </a:r>
            <a:r>
              <a:rPr lang="fr-FR" dirty="0" err="1" smtClean="0">
                <a:solidFill>
                  <a:srgbClr val="FFFF00"/>
                </a:solidFill>
              </a:rPr>
              <a:t>choice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depends</a:t>
            </a:r>
            <a:r>
              <a:rPr lang="fr-FR" dirty="0" smtClean="0">
                <a:solidFill>
                  <a:srgbClr val="FFFF00"/>
                </a:solidFill>
              </a:rPr>
              <a:t> of the </a:t>
            </a:r>
            <a:r>
              <a:rPr lang="fr-FR" dirty="0" err="1" smtClean="0">
                <a:solidFill>
                  <a:srgbClr val="FFFF00"/>
                </a:solidFill>
              </a:rPr>
              <a:t>pathology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079302"/>
            <a:ext cx="1054478" cy="66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6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28" y="1425388"/>
            <a:ext cx="6565668" cy="41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93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COIL</a:t>
            </a:r>
            <a:endParaRPr lang="fr-FR" sz="6600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phased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endParaRPr lang="fr-FR" dirty="0" smtClean="0"/>
          </a:p>
          <a:p>
            <a:r>
              <a:rPr lang="fr-FR" dirty="0" smtClean="0"/>
              <a:t>Or table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coil</a:t>
            </a:r>
            <a:endParaRPr lang="fr-FR" dirty="0" smtClean="0"/>
          </a:p>
          <a:p>
            <a:r>
              <a:rPr lang="fr-FR" dirty="0" err="1" smtClean="0"/>
              <a:t>Anterior</a:t>
            </a:r>
            <a:r>
              <a:rPr lang="fr-FR" dirty="0" smtClean="0"/>
              <a:t> </a:t>
            </a:r>
            <a:r>
              <a:rPr lang="fr-FR" dirty="0" err="1" smtClean="0"/>
              <a:t>element</a:t>
            </a:r>
            <a:r>
              <a:rPr lang="fr-FR" dirty="0" smtClean="0"/>
              <a:t> if cervical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7" y="3988210"/>
            <a:ext cx="3951514" cy="1775094"/>
          </a:xfrm>
          <a:prstGeom prst="rect">
            <a:avLst/>
          </a:prstGeom>
        </p:spPr>
      </p:pic>
      <p:pic>
        <p:nvPicPr>
          <p:cNvPr id="6" name="Image 5" descr="IMG_183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7" b="11110"/>
          <a:stretch/>
        </p:blipFill>
        <p:spPr>
          <a:xfrm>
            <a:off x="4736510" y="3988210"/>
            <a:ext cx="4046752" cy="1763463"/>
          </a:xfrm>
          <a:prstGeom prst="rect">
            <a:avLst/>
          </a:prstGeom>
        </p:spPr>
      </p:pic>
      <p:pic>
        <p:nvPicPr>
          <p:cNvPr id="7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7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PATIENT POSITION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 err="1" smtClean="0"/>
              <a:t>Lying</a:t>
            </a:r>
            <a:r>
              <a:rPr lang="fr-FR" sz="3000" dirty="0" smtClean="0"/>
              <a:t> on </a:t>
            </a:r>
            <a:r>
              <a:rPr lang="fr-FR" sz="3000" dirty="0" err="1" smtClean="0"/>
              <a:t>his</a:t>
            </a:r>
            <a:r>
              <a:rPr lang="fr-FR" sz="3000" dirty="0" smtClean="0"/>
              <a:t> back</a:t>
            </a:r>
          </a:p>
          <a:p>
            <a:r>
              <a:rPr lang="fr-FR" sz="3000" dirty="0" err="1" smtClean="0"/>
              <a:t>Arms</a:t>
            </a:r>
            <a:r>
              <a:rPr lang="fr-FR" sz="3000" dirty="0" smtClean="0"/>
              <a:t> </a:t>
            </a:r>
            <a:r>
              <a:rPr lang="fr-FR" sz="3000" dirty="0" err="1" smtClean="0"/>
              <a:t>along</a:t>
            </a:r>
            <a:r>
              <a:rPr lang="fr-FR" sz="3000" dirty="0" smtClean="0"/>
              <a:t> the body</a:t>
            </a:r>
          </a:p>
          <a:p>
            <a:r>
              <a:rPr lang="fr-FR" sz="3000" dirty="0" err="1" smtClean="0"/>
              <a:t>Feet</a:t>
            </a:r>
            <a:r>
              <a:rPr lang="fr-FR" sz="3000" dirty="0" smtClean="0"/>
              <a:t> first </a:t>
            </a:r>
            <a:r>
              <a:rPr lang="fr-FR" sz="3000" dirty="0" err="1" smtClean="0"/>
              <a:t>with</a:t>
            </a:r>
            <a:r>
              <a:rPr lang="fr-FR" sz="3000" dirty="0" smtClean="0"/>
              <a:t> </a:t>
            </a:r>
            <a:r>
              <a:rPr lang="fr-FR" sz="3000" dirty="0" err="1" smtClean="0"/>
              <a:t>integrated</a:t>
            </a:r>
            <a:r>
              <a:rPr lang="fr-FR" sz="3000" dirty="0" smtClean="0"/>
              <a:t> </a:t>
            </a:r>
            <a:r>
              <a:rPr lang="fr-FR" sz="3000" dirty="0" err="1" smtClean="0"/>
              <a:t>coil</a:t>
            </a:r>
            <a:endParaRPr lang="fr-FR" sz="3000" dirty="0" smtClean="0"/>
          </a:p>
          <a:p>
            <a:endParaRPr lang="fr-FR" sz="3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7" y="3320676"/>
            <a:ext cx="4155761" cy="208657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386" y="4573812"/>
            <a:ext cx="3609209" cy="2086574"/>
          </a:xfrm>
          <a:prstGeom prst="rect">
            <a:avLst/>
          </a:prstGeom>
        </p:spPr>
      </p:pic>
      <p:pic>
        <p:nvPicPr>
          <p:cNvPr id="6" name="Image 5" descr="IMG_569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4862" y="1953092"/>
            <a:ext cx="3635903" cy="2726927"/>
          </a:xfrm>
          <a:prstGeom prst="rect">
            <a:avLst/>
          </a:prstGeom>
        </p:spPr>
      </p:pic>
      <p:pic>
        <p:nvPicPr>
          <p:cNvPr id="7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3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SLICES POSITION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80" y="1692728"/>
            <a:ext cx="2485341" cy="223115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362" y="1729014"/>
            <a:ext cx="2488549" cy="22057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1" y="4144193"/>
            <a:ext cx="2492278" cy="22657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98081" y="1729014"/>
            <a:ext cx="176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Sagittal plane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486830" y="1729015"/>
            <a:ext cx="148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Axial plane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219200" y="4144194"/>
            <a:ext cx="174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Coronal plane</a:t>
            </a:r>
            <a:endParaRPr lang="en-US" dirty="0"/>
          </a:p>
        </p:txBody>
      </p:sp>
      <p:pic>
        <p:nvPicPr>
          <p:cNvPr id="3" name="Image 2" descr="ln002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t="28763" r="13870" b="16555"/>
          <a:stretch/>
        </p:blipFill>
        <p:spPr>
          <a:xfrm>
            <a:off x="4384362" y="4144194"/>
            <a:ext cx="2158664" cy="2265705"/>
          </a:xfrm>
          <a:prstGeom prst="rect">
            <a:avLst/>
          </a:prstGeom>
        </p:spPr>
      </p:pic>
      <p:pic>
        <p:nvPicPr>
          <p:cNvPr id="4" name="Image 3" descr="ln000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13828" r="10373" b="26737"/>
          <a:stretch/>
        </p:blipFill>
        <p:spPr>
          <a:xfrm>
            <a:off x="6525861" y="4144194"/>
            <a:ext cx="2090379" cy="2265705"/>
          </a:xfrm>
          <a:prstGeom prst="rect">
            <a:avLst/>
          </a:prstGeom>
        </p:spPr>
      </p:pic>
      <p:pic>
        <p:nvPicPr>
          <p:cNvPr id="12" name="Image 11" descr="ln00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9" t="30429" r="30305" b="16323"/>
          <a:stretch/>
        </p:blipFill>
        <p:spPr>
          <a:xfrm>
            <a:off x="6868349" y="1710369"/>
            <a:ext cx="1747891" cy="2242045"/>
          </a:xfrm>
          <a:prstGeom prst="rect">
            <a:avLst/>
          </a:prstGeom>
        </p:spPr>
      </p:pic>
      <p:pic>
        <p:nvPicPr>
          <p:cNvPr id="13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0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CRITERIA </a:t>
            </a:r>
            <a:r>
              <a:rPr lang="fr-FR" dirty="0" smtClean="0">
                <a:solidFill>
                  <a:srgbClr val="FFFF00"/>
                </a:solidFill>
              </a:rPr>
              <a:t>OF SUCCESS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0827" t="-42" r="24265"/>
          <a:stretch/>
        </p:blipFill>
        <p:spPr>
          <a:xfrm>
            <a:off x="888257" y="1675664"/>
            <a:ext cx="1584362" cy="289870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19033" r="25426"/>
          <a:stretch/>
        </p:blipFill>
        <p:spPr>
          <a:xfrm>
            <a:off x="2862714" y="1675664"/>
            <a:ext cx="1609949" cy="28987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l="12621" t="17845" r="11631" b="12439"/>
          <a:stretch/>
        </p:blipFill>
        <p:spPr>
          <a:xfrm>
            <a:off x="1658054" y="4738472"/>
            <a:ext cx="2118185" cy="19180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099" r="3059"/>
          <a:stretch/>
        </p:blipFill>
        <p:spPr>
          <a:xfrm>
            <a:off x="5503497" y="1822395"/>
            <a:ext cx="2344685" cy="228624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/>
          <a:srcRect l="3099" r="3059"/>
          <a:stretch/>
        </p:blipFill>
        <p:spPr>
          <a:xfrm>
            <a:off x="5503497" y="4296353"/>
            <a:ext cx="2344685" cy="2286934"/>
          </a:xfrm>
          <a:prstGeom prst="rect">
            <a:avLst/>
          </a:prstGeom>
        </p:spPr>
      </p:pic>
      <p:pic>
        <p:nvPicPr>
          <p:cNvPr id="10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12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0785" y="59401"/>
            <a:ext cx="8229600" cy="1143000"/>
          </a:xfrm>
          <a:solidFill>
            <a:srgbClr val="000090"/>
          </a:solidFill>
          <a:ln w="28575" cmpd="sng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HOW I DO IT: SPINE IMAGING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SAGITTAL SEQUENCES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differentiate</a:t>
            </a:r>
            <a:r>
              <a:rPr lang="fr-FR" dirty="0" smtClean="0"/>
              <a:t> T1 and T2 Sagittal SE images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principal marks:</a:t>
            </a:r>
          </a:p>
          <a:p>
            <a:pPr lvl="1"/>
            <a:r>
              <a:rPr lang="fr-FR" dirty="0" smtClean="0"/>
              <a:t>CSF (signal of water) +++</a:t>
            </a:r>
          </a:p>
          <a:p>
            <a:pPr lvl="1"/>
            <a:r>
              <a:rPr lang="fr-FR" dirty="0" smtClean="0"/>
              <a:t>Fat tissue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3092" y="4592227"/>
            <a:ext cx="2261607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CSF</a:t>
            </a: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HYPO T1</a:t>
            </a: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HYPER T2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6025" y="4598724"/>
            <a:ext cx="2261607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FAT</a:t>
            </a: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HYPER T1</a:t>
            </a:r>
          </a:p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HYPER T2</a:t>
            </a:r>
            <a:endParaRPr lang="fr-FR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04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291" y="1181100"/>
            <a:ext cx="3416300" cy="44831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8016" y="1181100"/>
            <a:ext cx="3816517" cy="4483100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1630965" y="3318056"/>
            <a:ext cx="676285" cy="7232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721614" y="3495565"/>
            <a:ext cx="655459" cy="72323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 txBox="1">
            <a:spLocks/>
          </p:cNvSpPr>
          <p:nvPr/>
        </p:nvSpPr>
        <p:spPr>
          <a:xfrm>
            <a:off x="440785" y="223255"/>
            <a:ext cx="8029663" cy="800836"/>
          </a:xfrm>
          <a:prstGeom prst="rect">
            <a:avLst/>
          </a:prstGeom>
          <a:solidFill>
            <a:srgbClr val="000090"/>
          </a:solidFill>
          <a:ln w="28575" cmpd="sng">
            <a:solidFill>
              <a:schemeClr val="accent2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FF00"/>
                </a:solidFill>
              </a:rPr>
              <a:t>CSF</a:t>
            </a:r>
            <a:r>
              <a:rPr lang="fr-FR" sz="3200" dirty="0" smtClean="0"/>
              <a:t>: HYPO T1 HYPER T2</a:t>
            </a:r>
            <a:endParaRPr lang="fr-FR" sz="32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593185" y="5752905"/>
            <a:ext cx="8029663" cy="800836"/>
          </a:xfrm>
          <a:prstGeom prst="rect">
            <a:avLst/>
          </a:prstGeom>
          <a:solidFill>
            <a:srgbClr val="000090"/>
          </a:solidFill>
          <a:ln w="28575" cmpd="sng">
            <a:solidFill>
              <a:schemeClr val="accent2"/>
            </a:solidFill>
          </a:ln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 smtClean="0">
                <a:solidFill>
                  <a:srgbClr val="FF0000"/>
                </a:solidFill>
              </a:rPr>
              <a:t>FAT</a:t>
            </a:r>
            <a:r>
              <a:rPr lang="fr-FR" sz="3200" dirty="0" smtClean="0">
                <a:solidFill>
                  <a:srgbClr val="FFFFFF"/>
                </a:solidFill>
              </a:rPr>
              <a:t>: HYPER T1 HYPER T2</a:t>
            </a:r>
            <a:endParaRPr lang="fr-FR" sz="3200" dirty="0">
              <a:solidFill>
                <a:srgbClr val="FFFFF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099776" y="3993501"/>
            <a:ext cx="807347" cy="450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182742" y="3993501"/>
            <a:ext cx="481181" cy="450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34484" y="1624892"/>
            <a:ext cx="64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T1</a:t>
            </a:r>
            <a:endParaRPr lang="fr-FR" sz="3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184569" y="1652201"/>
            <a:ext cx="64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FFFF"/>
                </a:solidFill>
              </a:rPr>
              <a:t>T2</a:t>
            </a:r>
            <a:endParaRPr lang="fr-FR" sz="3600" dirty="0">
              <a:solidFill>
                <a:srgbClr val="FFFFFF"/>
              </a:solidFill>
            </a:endParaRPr>
          </a:p>
        </p:txBody>
      </p:sp>
      <p:pic>
        <p:nvPicPr>
          <p:cNvPr id="12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8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T1  SAGITTAL SEQUENCES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871479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Black CSF</a:t>
            </a:r>
          </a:p>
          <a:p>
            <a:r>
              <a:rPr lang="fr-FR" dirty="0" smtClean="0"/>
              <a:t>White FAT</a:t>
            </a:r>
          </a:p>
          <a:p>
            <a:r>
              <a:rPr lang="fr-FR" dirty="0" smtClean="0"/>
              <a:t>Short TR</a:t>
            </a:r>
          </a:p>
          <a:p>
            <a:r>
              <a:rPr lang="fr-FR" dirty="0" smtClean="0"/>
              <a:t>Short TE</a:t>
            </a:r>
          </a:p>
          <a:p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in sagittal plane</a:t>
            </a:r>
          </a:p>
          <a:p>
            <a:r>
              <a:rPr lang="fr-FR" dirty="0" err="1" smtClean="0"/>
              <a:t>Very</a:t>
            </a:r>
            <a:r>
              <a:rPr lang="fr-FR" dirty="0" smtClean="0"/>
              <a:t> good visualisation of </a:t>
            </a:r>
            <a:r>
              <a:rPr lang="fr-FR" dirty="0" err="1" smtClean="0">
                <a:solidFill>
                  <a:srgbClr val="FFFF00"/>
                </a:solidFill>
              </a:rPr>
              <a:t>anatomy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/>
              <a:t>Important +++ </a:t>
            </a:r>
            <a:r>
              <a:rPr lang="fr-FR" dirty="0" err="1" smtClean="0"/>
              <a:t>bone</a:t>
            </a:r>
            <a:r>
              <a:rPr lang="fr-FR" dirty="0" smtClean="0"/>
              <a:t> </a:t>
            </a:r>
            <a:r>
              <a:rPr lang="fr-FR" dirty="0" err="1" smtClean="0"/>
              <a:t>marrow</a:t>
            </a:r>
            <a:r>
              <a:rPr lang="fr-FR" dirty="0" smtClean="0"/>
              <a:t> </a:t>
            </a:r>
            <a:r>
              <a:rPr lang="fr-FR" dirty="0" err="1" smtClean="0"/>
              <a:t>evaluation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1533" y="2152794"/>
            <a:ext cx="4155267" cy="3792889"/>
          </a:xfrm>
          <a:prstGeom prst="rect">
            <a:avLst/>
          </a:prstGeom>
        </p:spPr>
      </p:pic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T2 SAGITTAL SEQUENCES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7452"/>
            <a:ext cx="2400408" cy="4359029"/>
          </a:xfrm>
        </p:spPr>
        <p:txBody>
          <a:bodyPr/>
          <a:lstStyle/>
          <a:p>
            <a:r>
              <a:rPr lang="fr-FR" dirty="0" smtClean="0"/>
              <a:t>WHITE LIQUID best </a:t>
            </a:r>
            <a:r>
              <a:rPr lang="fr-FR" dirty="0" err="1" smtClean="0"/>
              <a:t>sign</a:t>
            </a:r>
            <a:r>
              <a:rPr lang="fr-FR" dirty="0" smtClean="0"/>
              <a:t>++++</a:t>
            </a:r>
          </a:p>
          <a:p>
            <a:r>
              <a:rPr lang="fr-FR" dirty="0" smtClean="0"/>
              <a:t>LONG TR</a:t>
            </a:r>
          </a:p>
          <a:p>
            <a:r>
              <a:rPr lang="fr-FR" dirty="0" smtClean="0"/>
              <a:t>LONG TE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0297" y="1949124"/>
            <a:ext cx="4896503" cy="4377390"/>
          </a:xfrm>
          <a:prstGeom prst="rect">
            <a:avLst/>
          </a:prstGeom>
        </p:spPr>
      </p:pic>
      <p:pic>
        <p:nvPicPr>
          <p:cNvPr id="5" name="Picture 2" descr="C:\Documents and Settings\ASUS-XP\Mes documents\Téléchargements\logo-afii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" y="6326514"/>
            <a:ext cx="664553" cy="42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2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QUETTE_AFIIM_2015 (1)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MAQUETTE_AFIIM_2015 (1)</Template>
  <TotalTime>3549</TotalTime>
  <Words>711</Words>
  <Application>Microsoft Macintosh PowerPoint</Application>
  <PresentationFormat>Présentation à l'écran (4:3)</PresentationFormat>
  <Paragraphs>106</Paragraphs>
  <Slides>19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MAQUETTE_AFIIM_2015 (1)</vt:lpstr>
      <vt:lpstr>HOW I DO IT: SPINE IMAGING</vt:lpstr>
      <vt:lpstr>COIL</vt:lpstr>
      <vt:lpstr>PATIENT POSITION</vt:lpstr>
      <vt:lpstr>SLICES POSITION</vt:lpstr>
      <vt:lpstr>CRITERIA OF SUCCESS</vt:lpstr>
      <vt:lpstr>HOW I DO IT: SPINE IMAGING</vt:lpstr>
      <vt:lpstr>Présentation PowerPoint</vt:lpstr>
      <vt:lpstr>T1  SAGITTAL SEQUENCES</vt:lpstr>
      <vt:lpstr>T2 SAGITTAL SEQUENCES</vt:lpstr>
      <vt:lpstr>Présentation PowerPoint</vt:lpstr>
      <vt:lpstr>FAT SAT PROBLEMS</vt:lpstr>
      <vt:lpstr>Présentation PowerPoint</vt:lpstr>
      <vt:lpstr>CORONAL STIR  FR FSE</vt:lpstr>
      <vt:lpstr>AXIAL VIEWS: SE T2 / CUBE T2 REFORMAT</vt:lpstr>
      <vt:lpstr>Présentation PowerPoint</vt:lpstr>
      <vt:lpstr>Présentation PowerPoint</vt:lpstr>
      <vt:lpstr>Présentation PowerPoint</vt:lpstr>
      <vt:lpstr>TAKE HOME MESSAGE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NUMéro 1</dc:title>
  <dc:creator>Nathalie CHEMLA</dc:creator>
  <cp:lastModifiedBy>Nathalie CHEMLA</cp:lastModifiedBy>
  <cp:revision>95</cp:revision>
  <dcterms:created xsi:type="dcterms:W3CDTF">2015-01-25T14:21:24Z</dcterms:created>
  <dcterms:modified xsi:type="dcterms:W3CDTF">2015-05-25T15:17:35Z</dcterms:modified>
</cp:coreProperties>
</file>